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8" r:id="rId1"/>
  </p:sldMasterIdLst>
  <p:sldIdLst>
    <p:sldId id="256" r:id="rId2"/>
    <p:sldId id="257" r:id="rId3"/>
    <p:sldId id="259" r:id="rId4"/>
    <p:sldId id="260" r:id="rId5"/>
    <p:sldId id="281" r:id="rId6"/>
    <p:sldId id="280" r:id="rId7"/>
    <p:sldId id="265" r:id="rId8"/>
    <p:sldId id="282" r:id="rId9"/>
    <p:sldId id="283" r:id="rId10"/>
    <p:sldId id="266" r:id="rId11"/>
    <p:sldId id="269" r:id="rId12"/>
    <p:sldId id="284" r:id="rId13"/>
    <p:sldId id="271" r:id="rId14"/>
    <p:sldId id="272" r:id="rId15"/>
    <p:sldId id="278" r:id="rId16"/>
    <p:sldId id="267" r:id="rId17"/>
    <p:sldId id="273" r:id="rId18"/>
    <p:sldId id="276" r:id="rId19"/>
    <p:sldId id="274" r:id="rId20"/>
    <p:sldId id="275" r:id="rId21"/>
    <p:sldId id="285" r:id="rId22"/>
    <p:sldId id="28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7D7011-34F7-4ED5-B1D4-122CB0333D23}">
          <p14:sldIdLst>
            <p14:sldId id="256"/>
            <p14:sldId id="257"/>
            <p14:sldId id="259"/>
            <p14:sldId id="260"/>
            <p14:sldId id="281"/>
            <p14:sldId id="280"/>
            <p14:sldId id="265"/>
            <p14:sldId id="282"/>
            <p14:sldId id="283"/>
          </p14:sldIdLst>
        </p14:section>
        <p14:section name="CIA Investigation" id="{4DD8EC23-5A3C-4B44-A0EA-6473467CFAF9}">
          <p14:sldIdLst>
            <p14:sldId id="266"/>
            <p14:sldId id="269"/>
            <p14:sldId id="284"/>
            <p14:sldId id="271"/>
            <p14:sldId id="272"/>
            <p14:sldId id="278"/>
            <p14:sldId id="267"/>
            <p14:sldId id="273"/>
            <p14:sldId id="276"/>
            <p14:sldId id="274"/>
            <p14:sldId id="275"/>
          </p14:sldIdLst>
        </p14:section>
        <p14:section name="Future Career Choices" id="{4DD55F80-DEC3-4558-88F9-56843E5524C1}">
          <p14:sldIdLst>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9" autoAdjust="0"/>
    <p:restoredTop sz="94660"/>
  </p:normalViewPr>
  <p:slideViewPr>
    <p:cSldViewPr snapToGrid="0">
      <p:cViewPr varScale="1">
        <p:scale>
          <a:sx n="75" d="100"/>
          <a:sy n="75" d="100"/>
        </p:scale>
        <p:origin x="90" y="313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e388204\Documents\PersonalInfoAndGoals\CareerDevelopment\Tasks%20and%20LingQ%20Progres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Projected</a:t>
            </a:r>
            <a:r>
              <a:rPr lang="en-US" baseline="0" dirty="0"/>
              <a:t> Savings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Sheet1!$N$11:$N$40</c:f>
              <c:numCache>
                <c:formatCode>mmm\-yy</c:formatCode>
                <c:ptCount val="30"/>
                <c:pt idx="0">
                  <c:v>45352</c:v>
                </c:pt>
                <c:pt idx="1">
                  <c:v>45383</c:v>
                </c:pt>
                <c:pt idx="2">
                  <c:v>45413</c:v>
                </c:pt>
                <c:pt idx="3">
                  <c:v>45444</c:v>
                </c:pt>
                <c:pt idx="4">
                  <c:v>45474</c:v>
                </c:pt>
                <c:pt idx="5">
                  <c:v>45505</c:v>
                </c:pt>
                <c:pt idx="6">
                  <c:v>45536</c:v>
                </c:pt>
                <c:pt idx="7">
                  <c:v>45566</c:v>
                </c:pt>
                <c:pt idx="8">
                  <c:v>45597</c:v>
                </c:pt>
                <c:pt idx="9">
                  <c:v>45627</c:v>
                </c:pt>
                <c:pt idx="10">
                  <c:v>45658</c:v>
                </c:pt>
                <c:pt idx="11">
                  <c:v>45689</c:v>
                </c:pt>
                <c:pt idx="12">
                  <c:v>45717</c:v>
                </c:pt>
                <c:pt idx="13">
                  <c:v>45748</c:v>
                </c:pt>
                <c:pt idx="14">
                  <c:v>45778</c:v>
                </c:pt>
                <c:pt idx="15">
                  <c:v>45809</c:v>
                </c:pt>
                <c:pt idx="16">
                  <c:v>45839</c:v>
                </c:pt>
                <c:pt idx="17">
                  <c:v>45870</c:v>
                </c:pt>
                <c:pt idx="18">
                  <c:v>45901</c:v>
                </c:pt>
                <c:pt idx="19">
                  <c:v>45931</c:v>
                </c:pt>
                <c:pt idx="20">
                  <c:v>45962</c:v>
                </c:pt>
                <c:pt idx="21">
                  <c:v>45992</c:v>
                </c:pt>
                <c:pt idx="22">
                  <c:v>46023</c:v>
                </c:pt>
                <c:pt idx="23">
                  <c:v>46054</c:v>
                </c:pt>
                <c:pt idx="24">
                  <c:v>46082</c:v>
                </c:pt>
                <c:pt idx="25">
                  <c:v>46113</c:v>
                </c:pt>
                <c:pt idx="26">
                  <c:v>46143</c:v>
                </c:pt>
                <c:pt idx="27">
                  <c:v>46174</c:v>
                </c:pt>
                <c:pt idx="28">
                  <c:v>46204</c:v>
                </c:pt>
                <c:pt idx="29">
                  <c:v>46235</c:v>
                </c:pt>
              </c:numCache>
            </c:numRef>
          </c:cat>
          <c:val>
            <c:numRef>
              <c:f>Sheet1!$O$11:$O$40</c:f>
              <c:numCache>
                <c:formatCode>General</c:formatCode>
                <c:ptCount val="30"/>
                <c:pt idx="0">
                  <c:v>0</c:v>
                </c:pt>
                <c:pt idx="1">
                  <c:v>6250</c:v>
                </c:pt>
                <c:pt idx="2">
                  <c:v>12500</c:v>
                </c:pt>
                <c:pt idx="3">
                  <c:v>18750</c:v>
                </c:pt>
                <c:pt idx="4">
                  <c:v>25000</c:v>
                </c:pt>
                <c:pt idx="5">
                  <c:v>31250</c:v>
                </c:pt>
                <c:pt idx="6">
                  <c:v>35500</c:v>
                </c:pt>
                <c:pt idx="7">
                  <c:v>39750</c:v>
                </c:pt>
                <c:pt idx="8">
                  <c:v>44000</c:v>
                </c:pt>
                <c:pt idx="9">
                  <c:v>48250</c:v>
                </c:pt>
                <c:pt idx="10">
                  <c:v>52500</c:v>
                </c:pt>
                <c:pt idx="11">
                  <c:v>56750</c:v>
                </c:pt>
                <c:pt idx="12">
                  <c:v>61000</c:v>
                </c:pt>
                <c:pt idx="13">
                  <c:v>65250</c:v>
                </c:pt>
                <c:pt idx="14">
                  <c:v>69500</c:v>
                </c:pt>
                <c:pt idx="15">
                  <c:v>73750</c:v>
                </c:pt>
                <c:pt idx="16">
                  <c:v>76625</c:v>
                </c:pt>
                <c:pt idx="17">
                  <c:v>79500</c:v>
                </c:pt>
                <c:pt idx="18">
                  <c:v>82375</c:v>
                </c:pt>
                <c:pt idx="19">
                  <c:v>85250</c:v>
                </c:pt>
                <c:pt idx="20">
                  <c:v>88125</c:v>
                </c:pt>
                <c:pt idx="21">
                  <c:v>91000</c:v>
                </c:pt>
                <c:pt idx="22">
                  <c:v>93875</c:v>
                </c:pt>
                <c:pt idx="23">
                  <c:v>96750</c:v>
                </c:pt>
                <c:pt idx="24">
                  <c:v>99625</c:v>
                </c:pt>
                <c:pt idx="25">
                  <c:v>102500</c:v>
                </c:pt>
                <c:pt idx="26">
                  <c:v>105375</c:v>
                </c:pt>
                <c:pt idx="27">
                  <c:v>111840</c:v>
                </c:pt>
                <c:pt idx="28">
                  <c:v>118305</c:v>
                </c:pt>
                <c:pt idx="29">
                  <c:v>124770</c:v>
                </c:pt>
              </c:numCache>
            </c:numRef>
          </c:val>
          <c:smooth val="0"/>
          <c:extLst>
            <c:ext xmlns:c16="http://schemas.microsoft.com/office/drawing/2014/chart" uri="{C3380CC4-5D6E-409C-BE32-E72D297353CC}">
              <c16:uniqueId val="{00000000-A762-4D3E-AF43-E4A355330960}"/>
            </c:ext>
          </c:extLst>
        </c:ser>
        <c:dLbls>
          <c:showLegendKey val="0"/>
          <c:showVal val="0"/>
          <c:showCatName val="0"/>
          <c:showSerName val="0"/>
          <c:showPercent val="0"/>
          <c:showBubbleSize val="0"/>
        </c:dLbls>
        <c:smooth val="0"/>
        <c:axId val="1245191119"/>
        <c:axId val="1245204079"/>
      </c:lineChart>
      <c:dateAx>
        <c:axId val="1245191119"/>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5204079"/>
        <c:crosses val="autoZero"/>
        <c:auto val="1"/>
        <c:lblOffset val="100"/>
        <c:baseTimeUnit val="months"/>
      </c:dateAx>
      <c:valAx>
        <c:axId val="1245204079"/>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00_);_(&quot;$&quot;* \(#,##0.00\);_(&quot;$&quot;* &quot;-&quot;??_);_(@_)"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51911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91227-6521-F6B2-68BF-B74C0E4CB5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EB8E7F-40F3-9BFA-8197-ECCB3DE112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75C36C-BABE-7806-D5AE-AEBD85655496}"/>
              </a:ext>
            </a:extLst>
          </p:cNvPr>
          <p:cNvSpPr>
            <a:spLocks noGrp="1"/>
          </p:cNvSpPr>
          <p:nvPr>
            <p:ph type="dt" sz="half" idx="10"/>
          </p:nvPr>
        </p:nvSpPr>
        <p:spPr/>
        <p:txBody>
          <a:bodyPr/>
          <a:lstStyle/>
          <a:p>
            <a:fld id="{5C07D349-3790-4CF6-B97E-AFC2FA00AD01}" type="datetimeFigureOut">
              <a:rPr lang="en-US" smtClean="0"/>
              <a:t>10/7/2024</a:t>
            </a:fld>
            <a:endParaRPr lang="en-US"/>
          </a:p>
        </p:txBody>
      </p:sp>
      <p:sp>
        <p:nvSpPr>
          <p:cNvPr id="5" name="Footer Placeholder 4">
            <a:extLst>
              <a:ext uri="{FF2B5EF4-FFF2-40B4-BE49-F238E27FC236}">
                <a16:creationId xmlns:a16="http://schemas.microsoft.com/office/drawing/2014/main" id="{4A058F18-1554-E34C-A2EB-21D3941405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F6433F-CB33-4C90-2BC6-EA9F785EC911}"/>
              </a:ext>
            </a:extLst>
          </p:cNvPr>
          <p:cNvSpPr>
            <a:spLocks noGrp="1"/>
          </p:cNvSpPr>
          <p:nvPr>
            <p:ph type="sldNum" sz="quarter" idx="12"/>
          </p:nvPr>
        </p:nvSpPr>
        <p:spPr/>
        <p:txBody>
          <a:bodyPr/>
          <a:lstStyle/>
          <a:p>
            <a:fld id="{E90788E6-AC26-47F9-BAB2-6E12D5C75D1D}" type="slidenum">
              <a:rPr lang="en-US" smtClean="0"/>
              <a:t>‹#›</a:t>
            </a:fld>
            <a:endParaRPr lang="en-US"/>
          </a:p>
        </p:txBody>
      </p:sp>
    </p:spTree>
    <p:extLst>
      <p:ext uri="{BB962C8B-B14F-4D97-AF65-F5344CB8AC3E}">
        <p14:creationId xmlns:p14="http://schemas.microsoft.com/office/powerpoint/2010/main" val="3971183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5A2FF-26C9-8F31-3203-1BDC9BBACF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64124E-7980-AC67-B0CB-B1484234AC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96291D-162F-90B3-2013-FD4683EE9FD6}"/>
              </a:ext>
            </a:extLst>
          </p:cNvPr>
          <p:cNvSpPr>
            <a:spLocks noGrp="1"/>
          </p:cNvSpPr>
          <p:nvPr>
            <p:ph type="dt" sz="half" idx="10"/>
          </p:nvPr>
        </p:nvSpPr>
        <p:spPr/>
        <p:txBody>
          <a:bodyPr/>
          <a:lstStyle/>
          <a:p>
            <a:fld id="{5C07D349-3790-4CF6-B97E-AFC2FA00AD01}" type="datetimeFigureOut">
              <a:rPr lang="en-US" smtClean="0"/>
              <a:t>10/7/2024</a:t>
            </a:fld>
            <a:endParaRPr lang="en-US"/>
          </a:p>
        </p:txBody>
      </p:sp>
      <p:sp>
        <p:nvSpPr>
          <p:cNvPr id="5" name="Footer Placeholder 4">
            <a:extLst>
              <a:ext uri="{FF2B5EF4-FFF2-40B4-BE49-F238E27FC236}">
                <a16:creationId xmlns:a16="http://schemas.microsoft.com/office/drawing/2014/main" id="{B82BADD8-5727-ABFA-F006-E84174A3F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71728-8833-5625-D388-76DA6169AB00}"/>
              </a:ext>
            </a:extLst>
          </p:cNvPr>
          <p:cNvSpPr>
            <a:spLocks noGrp="1"/>
          </p:cNvSpPr>
          <p:nvPr>
            <p:ph type="sldNum" sz="quarter" idx="12"/>
          </p:nvPr>
        </p:nvSpPr>
        <p:spPr/>
        <p:txBody>
          <a:bodyPr/>
          <a:lstStyle/>
          <a:p>
            <a:fld id="{E90788E6-AC26-47F9-BAB2-6E12D5C75D1D}" type="slidenum">
              <a:rPr lang="en-US" smtClean="0"/>
              <a:t>‹#›</a:t>
            </a:fld>
            <a:endParaRPr lang="en-US"/>
          </a:p>
        </p:txBody>
      </p:sp>
    </p:spTree>
    <p:extLst>
      <p:ext uri="{BB962C8B-B14F-4D97-AF65-F5344CB8AC3E}">
        <p14:creationId xmlns:p14="http://schemas.microsoft.com/office/powerpoint/2010/main" val="2549733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D40AB9-AC6D-E8C3-6862-A86882AF19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F2A834-4C77-82F9-7571-ED0222D304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A9F8E2-6AF8-774E-1241-67EC34CDFF80}"/>
              </a:ext>
            </a:extLst>
          </p:cNvPr>
          <p:cNvSpPr>
            <a:spLocks noGrp="1"/>
          </p:cNvSpPr>
          <p:nvPr>
            <p:ph type="dt" sz="half" idx="10"/>
          </p:nvPr>
        </p:nvSpPr>
        <p:spPr/>
        <p:txBody>
          <a:bodyPr/>
          <a:lstStyle/>
          <a:p>
            <a:fld id="{5C07D349-3790-4CF6-B97E-AFC2FA00AD01}" type="datetimeFigureOut">
              <a:rPr lang="en-US" smtClean="0"/>
              <a:t>10/7/2024</a:t>
            </a:fld>
            <a:endParaRPr lang="en-US"/>
          </a:p>
        </p:txBody>
      </p:sp>
      <p:sp>
        <p:nvSpPr>
          <p:cNvPr id="5" name="Footer Placeholder 4">
            <a:extLst>
              <a:ext uri="{FF2B5EF4-FFF2-40B4-BE49-F238E27FC236}">
                <a16:creationId xmlns:a16="http://schemas.microsoft.com/office/drawing/2014/main" id="{1BAD472E-5FA0-FD8E-4C4F-742270ADC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743E26-3887-2452-553E-3C7C2D75443A}"/>
              </a:ext>
            </a:extLst>
          </p:cNvPr>
          <p:cNvSpPr>
            <a:spLocks noGrp="1"/>
          </p:cNvSpPr>
          <p:nvPr>
            <p:ph type="sldNum" sz="quarter" idx="12"/>
          </p:nvPr>
        </p:nvSpPr>
        <p:spPr/>
        <p:txBody>
          <a:bodyPr/>
          <a:lstStyle/>
          <a:p>
            <a:fld id="{E90788E6-AC26-47F9-BAB2-6E12D5C75D1D}" type="slidenum">
              <a:rPr lang="en-US" smtClean="0"/>
              <a:t>‹#›</a:t>
            </a:fld>
            <a:endParaRPr lang="en-US"/>
          </a:p>
        </p:txBody>
      </p:sp>
    </p:spTree>
    <p:extLst>
      <p:ext uri="{BB962C8B-B14F-4D97-AF65-F5344CB8AC3E}">
        <p14:creationId xmlns:p14="http://schemas.microsoft.com/office/powerpoint/2010/main" val="3311326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B8095-87CB-1014-D95E-5FF1544011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EAFA2-809A-2360-1F84-200FDEB568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4B1F8-1C71-BD14-5474-189B7D81B4B7}"/>
              </a:ext>
            </a:extLst>
          </p:cNvPr>
          <p:cNvSpPr>
            <a:spLocks noGrp="1"/>
          </p:cNvSpPr>
          <p:nvPr>
            <p:ph type="dt" sz="half" idx="10"/>
          </p:nvPr>
        </p:nvSpPr>
        <p:spPr/>
        <p:txBody>
          <a:bodyPr/>
          <a:lstStyle/>
          <a:p>
            <a:fld id="{5C07D349-3790-4CF6-B97E-AFC2FA00AD01}" type="datetimeFigureOut">
              <a:rPr lang="en-US" smtClean="0"/>
              <a:t>10/7/2024</a:t>
            </a:fld>
            <a:endParaRPr lang="en-US"/>
          </a:p>
        </p:txBody>
      </p:sp>
      <p:sp>
        <p:nvSpPr>
          <p:cNvPr id="5" name="Footer Placeholder 4">
            <a:extLst>
              <a:ext uri="{FF2B5EF4-FFF2-40B4-BE49-F238E27FC236}">
                <a16:creationId xmlns:a16="http://schemas.microsoft.com/office/drawing/2014/main" id="{D9609A2A-A4B7-6CF2-E0ED-A7AA4834E7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739DC-C2AF-9871-0456-120774FA0B53}"/>
              </a:ext>
            </a:extLst>
          </p:cNvPr>
          <p:cNvSpPr>
            <a:spLocks noGrp="1"/>
          </p:cNvSpPr>
          <p:nvPr>
            <p:ph type="sldNum" sz="quarter" idx="12"/>
          </p:nvPr>
        </p:nvSpPr>
        <p:spPr/>
        <p:txBody>
          <a:bodyPr/>
          <a:lstStyle/>
          <a:p>
            <a:fld id="{E90788E6-AC26-47F9-BAB2-6E12D5C75D1D}" type="slidenum">
              <a:rPr lang="en-US" smtClean="0"/>
              <a:t>‹#›</a:t>
            </a:fld>
            <a:endParaRPr lang="en-US"/>
          </a:p>
        </p:txBody>
      </p:sp>
    </p:spTree>
    <p:extLst>
      <p:ext uri="{BB962C8B-B14F-4D97-AF65-F5344CB8AC3E}">
        <p14:creationId xmlns:p14="http://schemas.microsoft.com/office/powerpoint/2010/main" val="922446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0CDD0-521A-DD27-E053-8A6D76C86A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8B7081-A4C7-BD44-8063-D876F6ED09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D8FDEE-4DA9-35C4-AD01-FE85DAE5BF27}"/>
              </a:ext>
            </a:extLst>
          </p:cNvPr>
          <p:cNvSpPr>
            <a:spLocks noGrp="1"/>
          </p:cNvSpPr>
          <p:nvPr>
            <p:ph type="dt" sz="half" idx="10"/>
          </p:nvPr>
        </p:nvSpPr>
        <p:spPr/>
        <p:txBody>
          <a:bodyPr/>
          <a:lstStyle/>
          <a:p>
            <a:fld id="{5C07D349-3790-4CF6-B97E-AFC2FA00AD01}" type="datetimeFigureOut">
              <a:rPr lang="en-US" smtClean="0"/>
              <a:t>10/7/2024</a:t>
            </a:fld>
            <a:endParaRPr lang="en-US"/>
          </a:p>
        </p:txBody>
      </p:sp>
      <p:sp>
        <p:nvSpPr>
          <p:cNvPr id="5" name="Footer Placeholder 4">
            <a:extLst>
              <a:ext uri="{FF2B5EF4-FFF2-40B4-BE49-F238E27FC236}">
                <a16:creationId xmlns:a16="http://schemas.microsoft.com/office/drawing/2014/main" id="{3A13C207-C431-01CF-6CFC-985DF52DF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3A8B18-C3EA-54FE-416D-9C059243D52C}"/>
              </a:ext>
            </a:extLst>
          </p:cNvPr>
          <p:cNvSpPr>
            <a:spLocks noGrp="1"/>
          </p:cNvSpPr>
          <p:nvPr>
            <p:ph type="sldNum" sz="quarter" idx="12"/>
          </p:nvPr>
        </p:nvSpPr>
        <p:spPr/>
        <p:txBody>
          <a:bodyPr/>
          <a:lstStyle/>
          <a:p>
            <a:fld id="{E90788E6-AC26-47F9-BAB2-6E12D5C75D1D}" type="slidenum">
              <a:rPr lang="en-US" smtClean="0"/>
              <a:t>‹#›</a:t>
            </a:fld>
            <a:endParaRPr lang="en-US"/>
          </a:p>
        </p:txBody>
      </p:sp>
    </p:spTree>
    <p:extLst>
      <p:ext uri="{BB962C8B-B14F-4D97-AF65-F5344CB8AC3E}">
        <p14:creationId xmlns:p14="http://schemas.microsoft.com/office/powerpoint/2010/main" val="916916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39D0F-7792-52DE-A6C6-9BDAB8B48F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D39B25-8B73-73B6-D133-4C0DCC109D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DBBD85-452C-A61C-F5C3-3D48C8F2A7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2447F2-0D77-EDAF-3475-65C0700BDFA9}"/>
              </a:ext>
            </a:extLst>
          </p:cNvPr>
          <p:cNvSpPr>
            <a:spLocks noGrp="1"/>
          </p:cNvSpPr>
          <p:nvPr>
            <p:ph type="dt" sz="half" idx="10"/>
          </p:nvPr>
        </p:nvSpPr>
        <p:spPr/>
        <p:txBody>
          <a:bodyPr/>
          <a:lstStyle/>
          <a:p>
            <a:fld id="{5C07D349-3790-4CF6-B97E-AFC2FA00AD01}" type="datetimeFigureOut">
              <a:rPr lang="en-US" smtClean="0"/>
              <a:t>10/7/2024</a:t>
            </a:fld>
            <a:endParaRPr lang="en-US"/>
          </a:p>
        </p:txBody>
      </p:sp>
      <p:sp>
        <p:nvSpPr>
          <p:cNvPr id="6" name="Footer Placeholder 5">
            <a:extLst>
              <a:ext uri="{FF2B5EF4-FFF2-40B4-BE49-F238E27FC236}">
                <a16:creationId xmlns:a16="http://schemas.microsoft.com/office/drawing/2014/main" id="{70B1D5F6-23E9-143E-3F92-9E8AE7B8CF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5C08B7-AA65-D6C1-2859-A24BF25E69A7}"/>
              </a:ext>
            </a:extLst>
          </p:cNvPr>
          <p:cNvSpPr>
            <a:spLocks noGrp="1"/>
          </p:cNvSpPr>
          <p:nvPr>
            <p:ph type="sldNum" sz="quarter" idx="12"/>
          </p:nvPr>
        </p:nvSpPr>
        <p:spPr/>
        <p:txBody>
          <a:bodyPr/>
          <a:lstStyle/>
          <a:p>
            <a:fld id="{E90788E6-AC26-47F9-BAB2-6E12D5C75D1D}" type="slidenum">
              <a:rPr lang="en-US" smtClean="0"/>
              <a:t>‹#›</a:t>
            </a:fld>
            <a:endParaRPr lang="en-US"/>
          </a:p>
        </p:txBody>
      </p:sp>
    </p:spTree>
    <p:extLst>
      <p:ext uri="{BB962C8B-B14F-4D97-AF65-F5344CB8AC3E}">
        <p14:creationId xmlns:p14="http://schemas.microsoft.com/office/powerpoint/2010/main" val="3442012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36BA4-2F33-A031-4C32-66B79A3AEA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C0AB6C-5B77-0FBE-4D3A-F2EB3D41CE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7C757A-8ED4-AA5E-4555-023F9EB6DF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22ABE5-3757-688C-F53B-F9611CB80F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3AA2D4-1DCF-A869-25BC-4DB5536CA9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CB78FF-143B-49AF-446D-1A000236E7DE}"/>
              </a:ext>
            </a:extLst>
          </p:cNvPr>
          <p:cNvSpPr>
            <a:spLocks noGrp="1"/>
          </p:cNvSpPr>
          <p:nvPr>
            <p:ph type="dt" sz="half" idx="10"/>
          </p:nvPr>
        </p:nvSpPr>
        <p:spPr/>
        <p:txBody>
          <a:bodyPr/>
          <a:lstStyle/>
          <a:p>
            <a:fld id="{5C07D349-3790-4CF6-B97E-AFC2FA00AD01}" type="datetimeFigureOut">
              <a:rPr lang="en-US" smtClean="0"/>
              <a:t>10/7/2024</a:t>
            </a:fld>
            <a:endParaRPr lang="en-US"/>
          </a:p>
        </p:txBody>
      </p:sp>
      <p:sp>
        <p:nvSpPr>
          <p:cNvPr id="8" name="Footer Placeholder 7">
            <a:extLst>
              <a:ext uri="{FF2B5EF4-FFF2-40B4-BE49-F238E27FC236}">
                <a16:creationId xmlns:a16="http://schemas.microsoft.com/office/drawing/2014/main" id="{5BC80D23-73E1-BC5A-5B8B-5878853FA0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EC6AFD-C785-564B-8B17-34EDB0C367E5}"/>
              </a:ext>
            </a:extLst>
          </p:cNvPr>
          <p:cNvSpPr>
            <a:spLocks noGrp="1"/>
          </p:cNvSpPr>
          <p:nvPr>
            <p:ph type="sldNum" sz="quarter" idx="12"/>
          </p:nvPr>
        </p:nvSpPr>
        <p:spPr/>
        <p:txBody>
          <a:bodyPr/>
          <a:lstStyle/>
          <a:p>
            <a:fld id="{E90788E6-AC26-47F9-BAB2-6E12D5C75D1D}" type="slidenum">
              <a:rPr lang="en-US" smtClean="0"/>
              <a:t>‹#›</a:t>
            </a:fld>
            <a:endParaRPr lang="en-US"/>
          </a:p>
        </p:txBody>
      </p:sp>
    </p:spTree>
    <p:extLst>
      <p:ext uri="{BB962C8B-B14F-4D97-AF65-F5344CB8AC3E}">
        <p14:creationId xmlns:p14="http://schemas.microsoft.com/office/powerpoint/2010/main" val="2342450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D53C2-F1D8-9686-3980-A9BB294580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5E59A1-0DEE-0CD1-CB16-FC77770E75AA}"/>
              </a:ext>
            </a:extLst>
          </p:cNvPr>
          <p:cNvSpPr>
            <a:spLocks noGrp="1"/>
          </p:cNvSpPr>
          <p:nvPr>
            <p:ph type="dt" sz="half" idx="10"/>
          </p:nvPr>
        </p:nvSpPr>
        <p:spPr/>
        <p:txBody>
          <a:bodyPr/>
          <a:lstStyle/>
          <a:p>
            <a:fld id="{5C07D349-3790-4CF6-B97E-AFC2FA00AD01}" type="datetimeFigureOut">
              <a:rPr lang="en-US" smtClean="0"/>
              <a:t>10/7/2024</a:t>
            </a:fld>
            <a:endParaRPr lang="en-US"/>
          </a:p>
        </p:txBody>
      </p:sp>
      <p:sp>
        <p:nvSpPr>
          <p:cNvPr id="4" name="Footer Placeholder 3">
            <a:extLst>
              <a:ext uri="{FF2B5EF4-FFF2-40B4-BE49-F238E27FC236}">
                <a16:creationId xmlns:a16="http://schemas.microsoft.com/office/drawing/2014/main" id="{2E6C7068-7A79-D4E6-B581-4FD6343EB6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959E7E-E984-5900-1DA8-146E58F67378}"/>
              </a:ext>
            </a:extLst>
          </p:cNvPr>
          <p:cNvSpPr>
            <a:spLocks noGrp="1"/>
          </p:cNvSpPr>
          <p:nvPr>
            <p:ph type="sldNum" sz="quarter" idx="12"/>
          </p:nvPr>
        </p:nvSpPr>
        <p:spPr/>
        <p:txBody>
          <a:bodyPr/>
          <a:lstStyle/>
          <a:p>
            <a:fld id="{E90788E6-AC26-47F9-BAB2-6E12D5C75D1D}" type="slidenum">
              <a:rPr lang="en-US" smtClean="0"/>
              <a:t>‹#›</a:t>
            </a:fld>
            <a:endParaRPr lang="en-US"/>
          </a:p>
        </p:txBody>
      </p:sp>
    </p:spTree>
    <p:extLst>
      <p:ext uri="{BB962C8B-B14F-4D97-AF65-F5344CB8AC3E}">
        <p14:creationId xmlns:p14="http://schemas.microsoft.com/office/powerpoint/2010/main" val="914971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00397A-D48D-ABB1-6401-D669F46C8857}"/>
              </a:ext>
            </a:extLst>
          </p:cNvPr>
          <p:cNvSpPr>
            <a:spLocks noGrp="1"/>
          </p:cNvSpPr>
          <p:nvPr>
            <p:ph type="dt" sz="half" idx="10"/>
          </p:nvPr>
        </p:nvSpPr>
        <p:spPr/>
        <p:txBody>
          <a:bodyPr/>
          <a:lstStyle/>
          <a:p>
            <a:fld id="{5C07D349-3790-4CF6-B97E-AFC2FA00AD01}" type="datetimeFigureOut">
              <a:rPr lang="en-US" smtClean="0"/>
              <a:t>10/7/2024</a:t>
            </a:fld>
            <a:endParaRPr lang="en-US"/>
          </a:p>
        </p:txBody>
      </p:sp>
      <p:sp>
        <p:nvSpPr>
          <p:cNvPr id="3" name="Footer Placeholder 2">
            <a:extLst>
              <a:ext uri="{FF2B5EF4-FFF2-40B4-BE49-F238E27FC236}">
                <a16:creationId xmlns:a16="http://schemas.microsoft.com/office/drawing/2014/main" id="{E56DD2CB-D0F1-C5CB-3A9C-15069CEBAD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75EB50-DBE8-1963-663B-A74FAC85DF58}"/>
              </a:ext>
            </a:extLst>
          </p:cNvPr>
          <p:cNvSpPr>
            <a:spLocks noGrp="1"/>
          </p:cNvSpPr>
          <p:nvPr>
            <p:ph type="sldNum" sz="quarter" idx="12"/>
          </p:nvPr>
        </p:nvSpPr>
        <p:spPr/>
        <p:txBody>
          <a:bodyPr/>
          <a:lstStyle/>
          <a:p>
            <a:fld id="{E90788E6-AC26-47F9-BAB2-6E12D5C75D1D}" type="slidenum">
              <a:rPr lang="en-US" smtClean="0"/>
              <a:t>‹#›</a:t>
            </a:fld>
            <a:endParaRPr lang="en-US"/>
          </a:p>
        </p:txBody>
      </p:sp>
    </p:spTree>
    <p:extLst>
      <p:ext uri="{BB962C8B-B14F-4D97-AF65-F5344CB8AC3E}">
        <p14:creationId xmlns:p14="http://schemas.microsoft.com/office/powerpoint/2010/main" val="2733995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FE8BA-5163-F24C-9398-3F38C98AA4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AC2177-1352-8C8F-A404-22175E5939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8BD28E-B855-E1FC-368C-5F5BA0B720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E443CA-1975-B1DA-805C-92538BB3DF8F}"/>
              </a:ext>
            </a:extLst>
          </p:cNvPr>
          <p:cNvSpPr>
            <a:spLocks noGrp="1"/>
          </p:cNvSpPr>
          <p:nvPr>
            <p:ph type="dt" sz="half" idx="10"/>
          </p:nvPr>
        </p:nvSpPr>
        <p:spPr/>
        <p:txBody>
          <a:bodyPr/>
          <a:lstStyle/>
          <a:p>
            <a:fld id="{5C07D349-3790-4CF6-B97E-AFC2FA00AD01}" type="datetimeFigureOut">
              <a:rPr lang="en-US" smtClean="0"/>
              <a:t>10/7/2024</a:t>
            </a:fld>
            <a:endParaRPr lang="en-US"/>
          </a:p>
        </p:txBody>
      </p:sp>
      <p:sp>
        <p:nvSpPr>
          <p:cNvPr id="6" name="Footer Placeholder 5">
            <a:extLst>
              <a:ext uri="{FF2B5EF4-FFF2-40B4-BE49-F238E27FC236}">
                <a16:creationId xmlns:a16="http://schemas.microsoft.com/office/drawing/2014/main" id="{AC4C4A88-B71F-1D83-6030-5F6F639DDC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0CE50D-66C1-1E44-552A-0AE0A1222AC1}"/>
              </a:ext>
            </a:extLst>
          </p:cNvPr>
          <p:cNvSpPr>
            <a:spLocks noGrp="1"/>
          </p:cNvSpPr>
          <p:nvPr>
            <p:ph type="sldNum" sz="quarter" idx="12"/>
          </p:nvPr>
        </p:nvSpPr>
        <p:spPr/>
        <p:txBody>
          <a:bodyPr/>
          <a:lstStyle/>
          <a:p>
            <a:fld id="{E90788E6-AC26-47F9-BAB2-6E12D5C75D1D}" type="slidenum">
              <a:rPr lang="en-US" smtClean="0"/>
              <a:t>‹#›</a:t>
            </a:fld>
            <a:endParaRPr lang="en-US"/>
          </a:p>
        </p:txBody>
      </p:sp>
    </p:spTree>
    <p:extLst>
      <p:ext uri="{BB962C8B-B14F-4D97-AF65-F5344CB8AC3E}">
        <p14:creationId xmlns:p14="http://schemas.microsoft.com/office/powerpoint/2010/main" val="1367594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DACD0-EC0F-28CA-984B-3DE3E39ECA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85A436-504D-461A-4EAD-BCA27F4168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07CF87-6D19-49CE-777D-CBE07174B5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9AE82C-E663-DF1E-D7DA-83D47F7AD22F}"/>
              </a:ext>
            </a:extLst>
          </p:cNvPr>
          <p:cNvSpPr>
            <a:spLocks noGrp="1"/>
          </p:cNvSpPr>
          <p:nvPr>
            <p:ph type="dt" sz="half" idx="10"/>
          </p:nvPr>
        </p:nvSpPr>
        <p:spPr/>
        <p:txBody>
          <a:bodyPr/>
          <a:lstStyle/>
          <a:p>
            <a:fld id="{5C07D349-3790-4CF6-B97E-AFC2FA00AD01}" type="datetimeFigureOut">
              <a:rPr lang="en-US" smtClean="0"/>
              <a:t>10/7/2024</a:t>
            </a:fld>
            <a:endParaRPr lang="en-US"/>
          </a:p>
        </p:txBody>
      </p:sp>
      <p:sp>
        <p:nvSpPr>
          <p:cNvPr id="6" name="Footer Placeholder 5">
            <a:extLst>
              <a:ext uri="{FF2B5EF4-FFF2-40B4-BE49-F238E27FC236}">
                <a16:creationId xmlns:a16="http://schemas.microsoft.com/office/drawing/2014/main" id="{F34C59E2-A2C9-6D39-78BF-EEF1FB1DE8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1FF17-3A5E-B20C-BFE1-32E80C1D3799}"/>
              </a:ext>
            </a:extLst>
          </p:cNvPr>
          <p:cNvSpPr>
            <a:spLocks noGrp="1"/>
          </p:cNvSpPr>
          <p:nvPr>
            <p:ph type="sldNum" sz="quarter" idx="12"/>
          </p:nvPr>
        </p:nvSpPr>
        <p:spPr/>
        <p:txBody>
          <a:bodyPr/>
          <a:lstStyle/>
          <a:p>
            <a:fld id="{E90788E6-AC26-47F9-BAB2-6E12D5C75D1D}" type="slidenum">
              <a:rPr lang="en-US" smtClean="0"/>
              <a:t>‹#›</a:t>
            </a:fld>
            <a:endParaRPr lang="en-US"/>
          </a:p>
        </p:txBody>
      </p:sp>
    </p:spTree>
    <p:extLst>
      <p:ext uri="{BB962C8B-B14F-4D97-AF65-F5344CB8AC3E}">
        <p14:creationId xmlns:p14="http://schemas.microsoft.com/office/powerpoint/2010/main" val="3820452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9A35AE-549F-5F10-6607-C717BA1BFE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D12991-A4CC-4F6C-B628-63122AE886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668074-10F7-C032-F079-E04EEEDC54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07D349-3790-4CF6-B97E-AFC2FA00AD01}" type="datetimeFigureOut">
              <a:rPr lang="en-US" smtClean="0"/>
              <a:t>10/7/2024</a:t>
            </a:fld>
            <a:endParaRPr lang="en-US"/>
          </a:p>
        </p:txBody>
      </p:sp>
      <p:sp>
        <p:nvSpPr>
          <p:cNvPr id="5" name="Footer Placeholder 4">
            <a:extLst>
              <a:ext uri="{FF2B5EF4-FFF2-40B4-BE49-F238E27FC236}">
                <a16:creationId xmlns:a16="http://schemas.microsoft.com/office/drawing/2014/main" id="{F1646AB3-3AC4-EC67-C31D-34F2E49727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A3FE85-DA49-32FE-F3AC-EB4629EDFD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788E6-AC26-47F9-BAB2-6E12D5C75D1D}" type="slidenum">
              <a:rPr lang="en-US" smtClean="0"/>
              <a:t>‹#›</a:t>
            </a:fld>
            <a:endParaRPr lang="en-US"/>
          </a:p>
        </p:txBody>
      </p:sp>
    </p:spTree>
    <p:extLst>
      <p:ext uri="{BB962C8B-B14F-4D97-AF65-F5344CB8AC3E}">
        <p14:creationId xmlns:p14="http://schemas.microsoft.com/office/powerpoint/2010/main" val="1235946446"/>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es.pinterest.com/faithslocumb/_saved/" TargetMode="External"/><Relationship Id="rId7" Type="http://schemas.openxmlformats.org/officeDocument/2006/relationships/image" Target="../media/image10.png"/><Relationship Id="rId2" Type="http://schemas.openxmlformats.org/officeDocument/2006/relationships/hyperlink" Target="https://x.com/Racingclouds" TargetMode="Externa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hyperlink" Target="http://www.dshs.state.tx.us/vs/marriagedivorce/marridx/marr70.zip" TargetMode="External"/><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hyperlink" Target="http://www.genealogyaffiliates.com/?url=ac_act=step2VR&amp;firstname=%20MONDA&amp;lastname=RAINS&amp;location=US&amp;utm_medium=Advertising&amp;utm_source=SortedByName&amp;utm_campaign=SortedByName_NamesPagesLinks&amp;utm_content=SortedByName_NamesPagesLinkAd1&amp;tid=utm_content=SortedByName_NamesPagesLinkAd1&amp;recordtype=5&amp;aff=93"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es.pinterest.com/gabbyslocumb/_saved/" TargetMode="External"/><Relationship Id="rId2" Type="http://schemas.openxmlformats.org/officeDocument/2006/relationships/hyperlink" Target="https://x.com/Gabbyxslocumb" TargetMode="Externa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hyperlink" Target="https://www.tiktok.com/@gabbyxslocumb" TargetMode="External"/><Relationship Id="rId4" Type="http://schemas.openxmlformats.org/officeDocument/2006/relationships/hyperlink" Target="https://www.facebook.com/gabby.slocumb.3"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realtor.com/realestateandhomes-detail/2404-Morning-Dew-Dr_Little-Elm_TX_75068_M86222-40195" TargetMode="External"/><Relationship Id="rId13" Type="http://schemas.openxmlformats.org/officeDocument/2006/relationships/image" Target="../media/image24.png"/><Relationship Id="rId3" Type="http://schemas.openxmlformats.org/officeDocument/2006/relationships/hyperlink" Target="https://es.pinterest.com/tattoocurt/_saved/" TargetMode="External"/><Relationship Id="rId7" Type="http://schemas.openxmlformats.org/officeDocument/2006/relationships/hyperlink" Target="https://bustednewspaper.com/texas/slocumb-curtis-maxwell/20220730/#prettyPhoto" TargetMode="External"/><Relationship Id="rId12" Type="http://schemas.openxmlformats.org/officeDocument/2006/relationships/image" Target="../media/image23.png"/><Relationship Id="rId2" Type="http://schemas.openxmlformats.org/officeDocument/2006/relationships/hyperlink" Target="https://www.tiktok.com/@scooter137" TargetMode="External"/><Relationship Id="rId1" Type="http://schemas.openxmlformats.org/officeDocument/2006/relationships/slideLayout" Target="../slideLayouts/slideLayout6.xml"/><Relationship Id="rId6" Type="http://schemas.openxmlformats.org/officeDocument/2006/relationships/hyperlink" Target="https://www.turrentinejacksonmorrow.com/obituaries/tiffini-slocumb-51234" TargetMode="External"/><Relationship Id="rId11" Type="http://schemas.openxmlformats.org/officeDocument/2006/relationships/image" Target="../media/image22.png"/><Relationship Id="rId5" Type="http://schemas.openxmlformats.org/officeDocument/2006/relationships/hyperlink" Target="https://www.youtube.com/watch?v=Fh1MMZ46ATQ" TargetMode="External"/><Relationship Id="rId10" Type="http://schemas.openxmlformats.org/officeDocument/2006/relationships/image" Target="../media/image21.png"/><Relationship Id="rId4" Type="http://schemas.openxmlformats.org/officeDocument/2006/relationships/hyperlink" Target="https://www.linkedin.com/in/curt-slocumb-37380776/" TargetMode="External"/><Relationship Id="rId9" Type="http://schemas.openxmlformats.org/officeDocument/2006/relationships/image" Target="../media/image20.png"/><Relationship Id="rId1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hyperlink" Target="https://digitalarchives.wa.gov/Record/View/782AA1860AC8CA3092F332141F1C681C" TargetMode="External"/><Relationship Id="rId7" Type="http://schemas.openxmlformats.org/officeDocument/2006/relationships/image" Target="../media/image26.png"/><Relationship Id="rId2" Type="http://schemas.openxmlformats.org/officeDocument/2006/relationships/hyperlink" Target="https://www.facebook.com/alicia.slocumb" TargetMode="External"/><Relationship Id="rId1" Type="http://schemas.openxmlformats.org/officeDocument/2006/relationships/slideLayout" Target="../slideLayouts/slideLayout6.xml"/><Relationship Id="rId6" Type="http://schemas.openxmlformats.org/officeDocument/2006/relationships/hyperlink" Target="https://www.familysearch.org/ark:/61903/1:1:QJ2Q-8FTR" TargetMode="External"/><Relationship Id="rId5" Type="http://schemas.openxmlformats.org/officeDocument/2006/relationships/hyperlink" Target="https://www.familysearch.org/ark:/61903/1:1:QLHN-1VRW" TargetMode="Externa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hyperlink" Target="https://www.familysearch.org/ark:/61903/1:1:QVPT-GWDR" TargetMode="External"/><Relationship Id="rId3" Type="http://schemas.openxmlformats.org/officeDocument/2006/relationships/hyperlink" Target="https://www.findagrave.com/memorial/111465744/monda-slocumb" TargetMode="External"/><Relationship Id="rId7" Type="http://schemas.openxmlformats.org/officeDocument/2006/relationships/hyperlink" Target="https://www.findagrave.com/memorial/139565521/earl_h_castan" TargetMode="External"/><Relationship Id="rId2" Type="http://schemas.openxmlformats.org/officeDocument/2006/relationships/hyperlink" Target="https://www.legacy.com/us/obituaries/dallasmorningnews/name/willie-slocumb-obituary?id=24276911" TargetMode="External"/><Relationship Id="rId1" Type="http://schemas.openxmlformats.org/officeDocument/2006/relationships/slideLayout" Target="../slideLayouts/slideLayout6.xml"/><Relationship Id="rId6" Type="http://schemas.openxmlformats.org/officeDocument/2006/relationships/hyperlink" Target="https://www.familysearch.org/ark:/61903/1:1:QVG4-Z2KL" TargetMode="External"/><Relationship Id="rId5" Type="http://schemas.openxmlformats.org/officeDocument/2006/relationships/hyperlink" Target="https://www.familysearch.org/tree/pedigree/landscape/G4PD-2Z9" TargetMode="External"/><Relationship Id="rId4" Type="http://schemas.openxmlformats.org/officeDocument/2006/relationships/hyperlink" Target="https://www.familysearch.org/tree/person/details/GP8B-WJP" TargetMode="External"/><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6DCE5-A6E1-2C90-6E93-64DDE1FCEEC5}"/>
              </a:ext>
            </a:extLst>
          </p:cNvPr>
          <p:cNvSpPr>
            <a:spLocks noGrp="1"/>
          </p:cNvSpPr>
          <p:nvPr>
            <p:ph type="ctrTitle"/>
          </p:nvPr>
        </p:nvSpPr>
        <p:spPr/>
        <p:txBody>
          <a:bodyPr/>
          <a:lstStyle/>
          <a:p>
            <a:r>
              <a:rPr lang="en-US" sz="4800" dirty="0"/>
              <a:t>Overthinking: Faith </a:t>
            </a:r>
            <a:r>
              <a:rPr lang="en-US" sz="4800" dirty="0" err="1"/>
              <a:t>Slocumb</a:t>
            </a:r>
            <a:endParaRPr lang="en-US" sz="4800" dirty="0"/>
          </a:p>
        </p:txBody>
      </p:sp>
      <p:sp>
        <p:nvSpPr>
          <p:cNvPr id="3" name="Subtitle 2">
            <a:extLst>
              <a:ext uri="{FF2B5EF4-FFF2-40B4-BE49-F238E27FC236}">
                <a16:creationId xmlns:a16="http://schemas.microsoft.com/office/drawing/2014/main" id="{637BCDF8-3020-73D0-41C3-C35A4F242BF4}"/>
              </a:ext>
            </a:extLst>
          </p:cNvPr>
          <p:cNvSpPr>
            <a:spLocks noGrp="1"/>
          </p:cNvSpPr>
          <p:nvPr>
            <p:ph type="subTitle" idx="1"/>
          </p:nvPr>
        </p:nvSpPr>
        <p:spPr/>
        <p:txBody>
          <a:bodyPr/>
          <a:lstStyle/>
          <a:p>
            <a:r>
              <a:rPr lang="en-US" dirty="0"/>
              <a:t>By Alexander Parris</a:t>
            </a:r>
          </a:p>
        </p:txBody>
      </p:sp>
    </p:spTree>
    <p:extLst>
      <p:ext uri="{BB962C8B-B14F-4D97-AF65-F5344CB8AC3E}">
        <p14:creationId xmlns:p14="http://schemas.microsoft.com/office/powerpoint/2010/main" val="1046532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04C19-E942-72BF-310E-1F192EF5CEBF}"/>
              </a:ext>
            </a:extLst>
          </p:cNvPr>
          <p:cNvSpPr>
            <a:spLocks noGrp="1"/>
          </p:cNvSpPr>
          <p:nvPr>
            <p:ph type="title"/>
          </p:nvPr>
        </p:nvSpPr>
        <p:spPr>
          <a:xfrm>
            <a:off x="117764" y="73746"/>
            <a:ext cx="10515600" cy="715963"/>
          </a:xfrm>
        </p:spPr>
        <p:txBody>
          <a:bodyPr/>
          <a:lstStyle/>
          <a:p>
            <a:r>
              <a:rPr lang="en-US" dirty="0" err="1"/>
              <a:t>Monda</a:t>
            </a:r>
            <a:r>
              <a:rPr lang="en-US" dirty="0"/>
              <a:t> Faith </a:t>
            </a:r>
            <a:r>
              <a:rPr lang="en-US" dirty="0" err="1"/>
              <a:t>Slocumb</a:t>
            </a:r>
            <a:r>
              <a:rPr lang="en-US" dirty="0"/>
              <a:t> (May 27, 1999)</a:t>
            </a:r>
          </a:p>
        </p:txBody>
      </p:sp>
      <p:sp>
        <p:nvSpPr>
          <p:cNvPr id="3" name="Content Placeholder 2">
            <a:extLst>
              <a:ext uri="{FF2B5EF4-FFF2-40B4-BE49-F238E27FC236}">
                <a16:creationId xmlns:a16="http://schemas.microsoft.com/office/drawing/2014/main" id="{5564A8FF-FE66-0D85-A07A-2BAB9C503FE6}"/>
              </a:ext>
            </a:extLst>
          </p:cNvPr>
          <p:cNvSpPr txBox="1">
            <a:spLocks/>
          </p:cNvSpPr>
          <p:nvPr/>
        </p:nvSpPr>
        <p:spPr>
          <a:xfrm>
            <a:off x="117764" y="789709"/>
            <a:ext cx="3079347" cy="58262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Links</a:t>
            </a:r>
          </a:p>
          <a:p>
            <a:r>
              <a:rPr lang="en-US" sz="2000" dirty="0"/>
              <a:t>Twitter (old): </a:t>
            </a:r>
            <a:r>
              <a:rPr lang="en-US" sz="2000" dirty="0">
                <a:hlinkClick r:id="rId2"/>
              </a:rPr>
              <a:t>https://x.com/Racingclouds</a:t>
            </a:r>
            <a:endParaRPr lang="en-US" sz="2000" dirty="0"/>
          </a:p>
          <a:p>
            <a:r>
              <a:rPr lang="en-US" sz="2000" dirty="0"/>
              <a:t>Pinterest: </a:t>
            </a:r>
            <a:r>
              <a:rPr lang="en-US" sz="2000" dirty="0">
                <a:hlinkClick r:id="rId3"/>
              </a:rPr>
              <a:t>https://es.pinterest.com/faithslocumb/_saved/</a:t>
            </a:r>
            <a:endParaRPr lang="en-US" sz="2000" dirty="0"/>
          </a:p>
          <a:p>
            <a:endParaRPr lang="en-US" sz="2000" dirty="0"/>
          </a:p>
        </p:txBody>
      </p:sp>
      <p:pic>
        <p:nvPicPr>
          <p:cNvPr id="5" name="Picture 4">
            <a:extLst>
              <a:ext uri="{FF2B5EF4-FFF2-40B4-BE49-F238E27FC236}">
                <a16:creationId xmlns:a16="http://schemas.microsoft.com/office/drawing/2014/main" id="{3F72F6FD-4F67-5F96-7D09-497F4470C3A9}"/>
              </a:ext>
            </a:extLst>
          </p:cNvPr>
          <p:cNvPicPr>
            <a:picLocks noChangeAspect="1"/>
          </p:cNvPicPr>
          <p:nvPr/>
        </p:nvPicPr>
        <p:blipFill>
          <a:blip r:embed="rId4"/>
          <a:stretch>
            <a:fillRect/>
          </a:stretch>
        </p:blipFill>
        <p:spPr>
          <a:xfrm>
            <a:off x="8626658" y="73746"/>
            <a:ext cx="3377682" cy="3355254"/>
          </a:xfrm>
          <a:prstGeom prst="rect">
            <a:avLst/>
          </a:prstGeom>
        </p:spPr>
      </p:pic>
      <p:pic>
        <p:nvPicPr>
          <p:cNvPr id="7" name="Picture 6">
            <a:extLst>
              <a:ext uri="{FF2B5EF4-FFF2-40B4-BE49-F238E27FC236}">
                <a16:creationId xmlns:a16="http://schemas.microsoft.com/office/drawing/2014/main" id="{20D7E0AD-7B71-6978-9E3D-CC0FC188D2FC}"/>
              </a:ext>
            </a:extLst>
          </p:cNvPr>
          <p:cNvPicPr>
            <a:picLocks noChangeAspect="1"/>
          </p:cNvPicPr>
          <p:nvPr/>
        </p:nvPicPr>
        <p:blipFill>
          <a:blip r:embed="rId5"/>
          <a:stretch>
            <a:fillRect/>
          </a:stretch>
        </p:blipFill>
        <p:spPr>
          <a:xfrm>
            <a:off x="8626658" y="3429001"/>
            <a:ext cx="3377682" cy="554680"/>
          </a:xfrm>
          <a:prstGeom prst="rect">
            <a:avLst/>
          </a:prstGeom>
        </p:spPr>
      </p:pic>
      <p:pic>
        <p:nvPicPr>
          <p:cNvPr id="9" name="Picture 8">
            <a:extLst>
              <a:ext uri="{FF2B5EF4-FFF2-40B4-BE49-F238E27FC236}">
                <a16:creationId xmlns:a16="http://schemas.microsoft.com/office/drawing/2014/main" id="{ABDDEA32-17B5-3FCC-7242-CD9336E9A708}"/>
              </a:ext>
            </a:extLst>
          </p:cNvPr>
          <p:cNvPicPr>
            <a:picLocks noChangeAspect="1"/>
          </p:cNvPicPr>
          <p:nvPr/>
        </p:nvPicPr>
        <p:blipFill>
          <a:blip r:embed="rId6"/>
          <a:stretch>
            <a:fillRect/>
          </a:stretch>
        </p:blipFill>
        <p:spPr>
          <a:xfrm>
            <a:off x="8626658" y="3983681"/>
            <a:ext cx="3377682" cy="901918"/>
          </a:xfrm>
          <a:prstGeom prst="rect">
            <a:avLst/>
          </a:prstGeom>
        </p:spPr>
      </p:pic>
      <p:pic>
        <p:nvPicPr>
          <p:cNvPr id="11" name="Picture 10">
            <a:extLst>
              <a:ext uri="{FF2B5EF4-FFF2-40B4-BE49-F238E27FC236}">
                <a16:creationId xmlns:a16="http://schemas.microsoft.com/office/drawing/2014/main" id="{34885775-4FB8-D3D9-DE6B-20A0EB4B6A1B}"/>
              </a:ext>
            </a:extLst>
          </p:cNvPr>
          <p:cNvPicPr>
            <a:picLocks noChangeAspect="1"/>
          </p:cNvPicPr>
          <p:nvPr/>
        </p:nvPicPr>
        <p:blipFill>
          <a:blip r:embed="rId7"/>
          <a:stretch>
            <a:fillRect/>
          </a:stretch>
        </p:blipFill>
        <p:spPr>
          <a:xfrm>
            <a:off x="8626658" y="4885599"/>
            <a:ext cx="3377682" cy="1918523"/>
          </a:xfrm>
          <a:prstGeom prst="rect">
            <a:avLst/>
          </a:prstGeom>
        </p:spPr>
      </p:pic>
      <p:sp>
        <p:nvSpPr>
          <p:cNvPr id="13" name="TextBox 12">
            <a:extLst>
              <a:ext uri="{FF2B5EF4-FFF2-40B4-BE49-F238E27FC236}">
                <a16:creationId xmlns:a16="http://schemas.microsoft.com/office/drawing/2014/main" id="{5D1F5B72-823B-3EB7-A4D9-9B18A3BA9E28}"/>
              </a:ext>
            </a:extLst>
          </p:cNvPr>
          <p:cNvSpPr txBox="1"/>
          <p:nvPr/>
        </p:nvSpPr>
        <p:spPr>
          <a:xfrm>
            <a:off x="4055165" y="1010980"/>
            <a:ext cx="4426226" cy="923330"/>
          </a:xfrm>
          <a:prstGeom prst="rect">
            <a:avLst/>
          </a:prstGeom>
          <a:noFill/>
        </p:spPr>
        <p:txBody>
          <a:bodyPr wrap="square">
            <a:spAutoFit/>
          </a:bodyPr>
          <a:lstStyle/>
          <a:p>
            <a:r>
              <a:rPr lang="en-US" dirty="0"/>
              <a:t>Info</a:t>
            </a:r>
          </a:p>
          <a:p>
            <a:r>
              <a:rPr lang="en-US" dirty="0"/>
              <a:t>Likely Address: 804 W Walnut St #25</a:t>
            </a:r>
          </a:p>
          <a:p>
            <a:r>
              <a:rPr lang="en-US" dirty="0"/>
              <a:t>Mail Box: </a:t>
            </a:r>
            <a:r>
              <a:rPr lang="pl-PL" dirty="0"/>
              <a:t>758 Po Box , Celina, TX 75009</a:t>
            </a:r>
            <a:endParaRPr lang="en-US" dirty="0"/>
          </a:p>
        </p:txBody>
      </p:sp>
      <p:pic>
        <p:nvPicPr>
          <p:cNvPr id="6" name="Picture 5">
            <a:extLst>
              <a:ext uri="{FF2B5EF4-FFF2-40B4-BE49-F238E27FC236}">
                <a16:creationId xmlns:a16="http://schemas.microsoft.com/office/drawing/2014/main" id="{E4ED6C75-0569-E462-CEEA-C3259609720C}"/>
              </a:ext>
            </a:extLst>
          </p:cNvPr>
          <p:cNvPicPr>
            <a:picLocks noChangeAspect="1"/>
          </p:cNvPicPr>
          <p:nvPr/>
        </p:nvPicPr>
        <p:blipFill>
          <a:blip r:embed="rId8"/>
          <a:stretch>
            <a:fillRect/>
          </a:stretch>
        </p:blipFill>
        <p:spPr>
          <a:xfrm>
            <a:off x="6009775" y="2144303"/>
            <a:ext cx="2616884" cy="4659819"/>
          </a:xfrm>
          <a:prstGeom prst="rect">
            <a:avLst/>
          </a:prstGeom>
        </p:spPr>
      </p:pic>
      <p:pic>
        <p:nvPicPr>
          <p:cNvPr id="14" name="Picture 13">
            <a:extLst>
              <a:ext uri="{FF2B5EF4-FFF2-40B4-BE49-F238E27FC236}">
                <a16:creationId xmlns:a16="http://schemas.microsoft.com/office/drawing/2014/main" id="{6FFDEAE6-B96D-BDA3-44E6-A2219915150F}"/>
              </a:ext>
            </a:extLst>
          </p:cNvPr>
          <p:cNvPicPr>
            <a:picLocks noChangeAspect="1"/>
          </p:cNvPicPr>
          <p:nvPr/>
        </p:nvPicPr>
        <p:blipFill>
          <a:blip r:embed="rId9"/>
          <a:stretch>
            <a:fillRect/>
          </a:stretch>
        </p:blipFill>
        <p:spPr>
          <a:xfrm>
            <a:off x="3413986" y="2144303"/>
            <a:ext cx="2595790" cy="4659819"/>
          </a:xfrm>
          <a:prstGeom prst="rect">
            <a:avLst/>
          </a:prstGeom>
        </p:spPr>
      </p:pic>
      <p:sp>
        <p:nvSpPr>
          <p:cNvPr id="10" name="TextBox 9">
            <a:extLst>
              <a:ext uri="{FF2B5EF4-FFF2-40B4-BE49-F238E27FC236}">
                <a16:creationId xmlns:a16="http://schemas.microsoft.com/office/drawing/2014/main" id="{76577A86-EA62-8B2D-5C78-44E6612E9B22}"/>
              </a:ext>
            </a:extLst>
          </p:cNvPr>
          <p:cNvSpPr txBox="1"/>
          <p:nvPr/>
        </p:nvSpPr>
        <p:spPr>
          <a:xfrm>
            <a:off x="5107481" y="6363393"/>
            <a:ext cx="1977037" cy="369332"/>
          </a:xfrm>
          <a:prstGeom prst="rect">
            <a:avLst/>
          </a:prstGeom>
          <a:noFill/>
        </p:spPr>
        <p:txBody>
          <a:bodyPr wrap="square">
            <a:spAutoFit/>
          </a:bodyPr>
          <a:lstStyle/>
          <a:p>
            <a:r>
              <a:rPr lang="en-US" dirty="0">
                <a:solidFill>
                  <a:schemeClr val="bg1"/>
                </a:solidFill>
              </a:rPr>
              <a:t>11398 Silver Ln SW</a:t>
            </a:r>
          </a:p>
        </p:txBody>
      </p:sp>
    </p:spTree>
    <p:extLst>
      <p:ext uri="{BB962C8B-B14F-4D97-AF65-F5344CB8AC3E}">
        <p14:creationId xmlns:p14="http://schemas.microsoft.com/office/powerpoint/2010/main" val="1545954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04C19-E942-72BF-310E-1F192EF5CEBF}"/>
              </a:ext>
            </a:extLst>
          </p:cNvPr>
          <p:cNvSpPr>
            <a:spLocks noGrp="1"/>
          </p:cNvSpPr>
          <p:nvPr>
            <p:ph type="title"/>
          </p:nvPr>
        </p:nvSpPr>
        <p:spPr>
          <a:xfrm>
            <a:off x="117764" y="73746"/>
            <a:ext cx="10515600" cy="715963"/>
          </a:xfrm>
        </p:spPr>
        <p:txBody>
          <a:bodyPr/>
          <a:lstStyle/>
          <a:p>
            <a:r>
              <a:rPr lang="en-US" dirty="0" err="1"/>
              <a:t>Monda</a:t>
            </a:r>
            <a:r>
              <a:rPr lang="en-US" dirty="0"/>
              <a:t> Rains </a:t>
            </a:r>
            <a:r>
              <a:rPr lang="en-US" dirty="0" err="1"/>
              <a:t>Slocumb</a:t>
            </a:r>
            <a:r>
              <a:rPr lang="en-US" dirty="0"/>
              <a:t> (Nov 18 1943)</a:t>
            </a:r>
          </a:p>
        </p:txBody>
      </p:sp>
      <p:pic>
        <p:nvPicPr>
          <p:cNvPr id="1026" name="Picture 2" descr="Larger memorial image loading...">
            <a:extLst>
              <a:ext uri="{FF2B5EF4-FFF2-40B4-BE49-F238E27FC236}">
                <a16:creationId xmlns:a16="http://schemas.microsoft.com/office/drawing/2014/main" id="{31A92D00-B0AE-A7E4-0774-719AA0C724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7986" y="1031755"/>
            <a:ext cx="4274127" cy="55498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C85BFF-FD3D-B33A-0BCC-A53059913B84}"/>
              </a:ext>
            </a:extLst>
          </p:cNvPr>
          <p:cNvSpPr txBox="1"/>
          <p:nvPr/>
        </p:nvSpPr>
        <p:spPr>
          <a:xfrm>
            <a:off x="228600" y="1031755"/>
            <a:ext cx="6464300" cy="369332"/>
          </a:xfrm>
          <a:prstGeom prst="rect">
            <a:avLst/>
          </a:prstGeom>
          <a:noFill/>
        </p:spPr>
        <p:txBody>
          <a:bodyPr wrap="square" rtlCol="0">
            <a:spAutoFit/>
          </a:bodyPr>
          <a:lstStyle/>
          <a:p>
            <a:r>
              <a:rPr lang="en-US" dirty="0"/>
              <a:t>Murdered by Robert J </a:t>
            </a:r>
            <a:r>
              <a:rPr lang="en-US" dirty="0" err="1"/>
              <a:t>Ganoe</a:t>
            </a:r>
            <a:r>
              <a:rPr lang="en-US" dirty="0"/>
              <a:t>? </a:t>
            </a:r>
          </a:p>
        </p:txBody>
      </p:sp>
      <p:pic>
        <p:nvPicPr>
          <p:cNvPr id="5" name="Picture 4">
            <a:extLst>
              <a:ext uri="{FF2B5EF4-FFF2-40B4-BE49-F238E27FC236}">
                <a16:creationId xmlns:a16="http://schemas.microsoft.com/office/drawing/2014/main" id="{629A812B-C48B-49FD-6942-77B01B075E83}"/>
              </a:ext>
            </a:extLst>
          </p:cNvPr>
          <p:cNvPicPr>
            <a:picLocks noChangeAspect="1"/>
          </p:cNvPicPr>
          <p:nvPr/>
        </p:nvPicPr>
        <p:blipFill>
          <a:blip r:embed="rId3"/>
          <a:stretch>
            <a:fillRect/>
          </a:stretch>
        </p:blipFill>
        <p:spPr>
          <a:xfrm>
            <a:off x="5645790" y="1031755"/>
            <a:ext cx="1902196" cy="5549814"/>
          </a:xfrm>
          <a:prstGeom prst="rect">
            <a:avLst/>
          </a:prstGeom>
        </p:spPr>
      </p:pic>
      <p:pic>
        <p:nvPicPr>
          <p:cNvPr id="8" name="Picture 7">
            <a:extLst>
              <a:ext uri="{FF2B5EF4-FFF2-40B4-BE49-F238E27FC236}">
                <a16:creationId xmlns:a16="http://schemas.microsoft.com/office/drawing/2014/main" id="{D6CBD355-306C-AEC1-C2BB-D5E647EBA2CF}"/>
              </a:ext>
            </a:extLst>
          </p:cNvPr>
          <p:cNvPicPr>
            <a:picLocks noChangeAspect="1"/>
          </p:cNvPicPr>
          <p:nvPr/>
        </p:nvPicPr>
        <p:blipFill>
          <a:blip r:embed="rId4"/>
          <a:stretch>
            <a:fillRect/>
          </a:stretch>
        </p:blipFill>
        <p:spPr>
          <a:xfrm>
            <a:off x="3455040" y="3400218"/>
            <a:ext cx="2190750" cy="3181350"/>
          </a:xfrm>
          <a:prstGeom prst="rect">
            <a:avLst/>
          </a:prstGeom>
        </p:spPr>
      </p:pic>
      <p:pic>
        <p:nvPicPr>
          <p:cNvPr id="11" name="Picture 10">
            <a:extLst>
              <a:ext uri="{FF2B5EF4-FFF2-40B4-BE49-F238E27FC236}">
                <a16:creationId xmlns:a16="http://schemas.microsoft.com/office/drawing/2014/main" id="{8B554798-2D4C-C9D6-D06E-C0F556610ED2}"/>
              </a:ext>
            </a:extLst>
          </p:cNvPr>
          <p:cNvPicPr>
            <a:picLocks noChangeAspect="1"/>
          </p:cNvPicPr>
          <p:nvPr/>
        </p:nvPicPr>
        <p:blipFill>
          <a:blip r:embed="rId5"/>
          <a:stretch>
            <a:fillRect/>
          </a:stretch>
        </p:blipFill>
        <p:spPr>
          <a:xfrm>
            <a:off x="3455040" y="2914516"/>
            <a:ext cx="2190750" cy="465434"/>
          </a:xfrm>
          <a:prstGeom prst="rect">
            <a:avLst/>
          </a:prstGeom>
        </p:spPr>
      </p:pic>
      <p:pic>
        <p:nvPicPr>
          <p:cNvPr id="1028" name="Picture 4" descr="Larger memorial image loading...">
            <a:extLst>
              <a:ext uri="{FF2B5EF4-FFF2-40B4-BE49-F238E27FC236}">
                <a16:creationId xmlns:a16="http://schemas.microsoft.com/office/drawing/2014/main" id="{E728890A-EFE6-D472-3234-4AC9F92972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2405" y="1651928"/>
            <a:ext cx="2190749" cy="12625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9DAC8CB-AD70-0CDA-C268-3176607DBBEC}"/>
              </a:ext>
            </a:extLst>
          </p:cNvPr>
          <p:cNvPicPr>
            <a:picLocks noChangeAspect="1"/>
          </p:cNvPicPr>
          <p:nvPr/>
        </p:nvPicPr>
        <p:blipFill>
          <a:blip r:embed="rId7"/>
          <a:stretch>
            <a:fillRect/>
          </a:stretch>
        </p:blipFill>
        <p:spPr>
          <a:xfrm>
            <a:off x="533401" y="3100997"/>
            <a:ext cx="2795184" cy="3480571"/>
          </a:xfrm>
          <a:prstGeom prst="rect">
            <a:avLst/>
          </a:prstGeom>
        </p:spPr>
      </p:pic>
      <p:sp>
        <p:nvSpPr>
          <p:cNvPr id="14" name="Rectangle 5">
            <a:extLst>
              <a:ext uri="{FF2B5EF4-FFF2-40B4-BE49-F238E27FC236}">
                <a16:creationId xmlns:a16="http://schemas.microsoft.com/office/drawing/2014/main" id="{D885CAF2-62D9-1FA8-2AF2-C2B446D8737F}"/>
              </a:ext>
            </a:extLst>
          </p:cNvPr>
          <p:cNvSpPr>
            <a:spLocks noChangeArrowheads="1"/>
          </p:cNvSpPr>
          <p:nvPr/>
        </p:nvSpPr>
        <p:spPr bwMode="auto">
          <a:xfrm>
            <a:off x="533401" y="6581568"/>
            <a:ext cx="100142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Georgia" panose="02040502050405020303" pitchFamily="18" charset="0"/>
              </a:rPr>
              <a:t>RAINS, MONDA who was 27 (born ABT 1943) married 11 DEC 1970 in TARRANT COUNTY, TEXAS, U.S.A. a groom named ROBERT J GANOE who was 42 (born ABT 1928).</a:t>
            </a:r>
            <a:br>
              <a:rPr kumimoji="0" lang="en-US" altLang="en-US" sz="1000" b="0" i="0" u="none" strike="noStrike" cap="none" normalizeH="0" baseline="0" dirty="0">
                <a:ln>
                  <a:noFill/>
                </a:ln>
                <a:solidFill>
                  <a:schemeClr val="tx1"/>
                </a:solidFill>
                <a:effectLst/>
              </a:rPr>
            </a:br>
            <a:r>
              <a:rPr kumimoji="0" lang="en-US" altLang="en-US" sz="1000" b="0" i="0" u="none" strike="noStrike" cap="none" normalizeH="0" baseline="0" dirty="0">
                <a:ln>
                  <a:noFill/>
                </a:ln>
                <a:solidFill>
                  <a:srgbClr val="000000"/>
                </a:solidFill>
                <a:effectLst/>
                <a:latin typeface="Georgia" panose="02040502050405020303" pitchFamily="18" charset="0"/>
              </a:rPr>
              <a:t>Check the </a:t>
            </a:r>
            <a:r>
              <a:rPr kumimoji="0" lang="en-US" altLang="en-US" sz="1000" b="0" i="0" u="none" strike="noStrike" cap="none" normalizeH="0" baseline="0" dirty="0">
                <a:ln>
                  <a:noFill/>
                </a:ln>
                <a:solidFill>
                  <a:schemeClr val="tx1"/>
                </a:solidFill>
                <a:effectLst/>
                <a:hlinkClick r:id="rId8"/>
              </a:rPr>
              <a:t>Source file</a:t>
            </a:r>
            <a:r>
              <a:rPr kumimoji="0" lang="en-US" altLang="en-US" sz="1000" b="0" i="0" u="none" strike="noStrike" cap="none" normalizeH="0" baseline="0" dirty="0">
                <a:ln>
                  <a:noFill/>
                </a:ln>
                <a:solidFill>
                  <a:schemeClr val="tx1"/>
                </a:solidFill>
                <a:effectLst/>
                <a:latin typeface="Arial" panose="020B0604020202020204" pitchFamily="34" charset="0"/>
              </a:rPr>
              <a:t> [free] and </a:t>
            </a:r>
            <a:r>
              <a:rPr kumimoji="0" lang="en-US" altLang="en-US" sz="1000" b="0" i="0" u="none" strike="noStrike" cap="none" normalizeH="0" baseline="0" dirty="0">
                <a:ln>
                  <a:noFill/>
                </a:ln>
                <a:solidFill>
                  <a:schemeClr val="tx1"/>
                </a:solidFill>
                <a:effectLst/>
                <a:latin typeface="Arial" panose="020B0604020202020204" pitchFamily="34" charset="0"/>
                <a:hlinkClick r:id="rId9"/>
              </a:rPr>
              <a:t>Archives.com</a:t>
            </a:r>
            <a:r>
              <a:rPr kumimoji="0" lang="en-US" altLang="en-US" sz="1000" b="0" i="0" u="none" strike="noStrike" cap="none" normalizeH="0" baseline="0" dirty="0">
                <a:ln>
                  <a:noFill/>
                </a:ln>
                <a:solidFill>
                  <a:schemeClr val="tx1"/>
                </a:solidFill>
                <a:effectLst/>
                <a:latin typeface="Arial" panose="020B0604020202020204" pitchFamily="34" charset="0"/>
              </a:rPr>
              <a:t> for MONDA RAINS. [$] </a:t>
            </a:r>
          </a:p>
        </p:txBody>
      </p:sp>
      <p:sp>
        <p:nvSpPr>
          <p:cNvPr id="16" name="TextBox 15">
            <a:extLst>
              <a:ext uri="{FF2B5EF4-FFF2-40B4-BE49-F238E27FC236}">
                <a16:creationId xmlns:a16="http://schemas.microsoft.com/office/drawing/2014/main" id="{4E599C15-E7E9-0D24-0DC3-2982CFF6F8E2}"/>
              </a:ext>
            </a:extLst>
          </p:cNvPr>
          <p:cNvSpPr txBox="1"/>
          <p:nvPr/>
        </p:nvSpPr>
        <p:spPr>
          <a:xfrm>
            <a:off x="388680" y="1651927"/>
            <a:ext cx="2474836" cy="1200329"/>
          </a:xfrm>
          <a:prstGeom prst="rect">
            <a:avLst/>
          </a:prstGeom>
          <a:noFill/>
        </p:spPr>
        <p:txBody>
          <a:bodyPr wrap="square">
            <a:spAutoFit/>
          </a:bodyPr>
          <a:lstStyle/>
          <a:p>
            <a:r>
              <a:rPr lang="en-US" dirty="0"/>
              <a:t>https://www.alpinefuneralsandcremations.com/obituaries/robert-james-ganoe</a:t>
            </a:r>
          </a:p>
        </p:txBody>
      </p:sp>
    </p:spTree>
    <p:extLst>
      <p:ext uri="{BB962C8B-B14F-4D97-AF65-F5344CB8AC3E}">
        <p14:creationId xmlns:p14="http://schemas.microsoft.com/office/powerpoint/2010/main" val="4250034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04C19-E942-72BF-310E-1F192EF5CEBF}"/>
              </a:ext>
            </a:extLst>
          </p:cNvPr>
          <p:cNvSpPr>
            <a:spLocks noGrp="1"/>
          </p:cNvSpPr>
          <p:nvPr>
            <p:ph type="title"/>
          </p:nvPr>
        </p:nvSpPr>
        <p:spPr>
          <a:xfrm>
            <a:off x="117764" y="73746"/>
            <a:ext cx="10515600" cy="715963"/>
          </a:xfrm>
        </p:spPr>
        <p:txBody>
          <a:bodyPr/>
          <a:lstStyle/>
          <a:p>
            <a:r>
              <a:rPr lang="en-US" dirty="0"/>
              <a:t>Gabriella Alicia </a:t>
            </a:r>
            <a:r>
              <a:rPr lang="en-US" dirty="0" err="1"/>
              <a:t>Slocumb</a:t>
            </a:r>
            <a:r>
              <a:rPr lang="en-US" dirty="0"/>
              <a:t> (2/25/2023)</a:t>
            </a:r>
          </a:p>
        </p:txBody>
      </p:sp>
      <p:sp>
        <p:nvSpPr>
          <p:cNvPr id="3" name="Content Placeholder 2">
            <a:extLst>
              <a:ext uri="{FF2B5EF4-FFF2-40B4-BE49-F238E27FC236}">
                <a16:creationId xmlns:a16="http://schemas.microsoft.com/office/drawing/2014/main" id="{5564A8FF-FE66-0D85-A07A-2BAB9C503FE6}"/>
              </a:ext>
            </a:extLst>
          </p:cNvPr>
          <p:cNvSpPr txBox="1">
            <a:spLocks/>
          </p:cNvSpPr>
          <p:nvPr/>
        </p:nvSpPr>
        <p:spPr>
          <a:xfrm>
            <a:off x="117764" y="789709"/>
            <a:ext cx="4274127" cy="58262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Links</a:t>
            </a:r>
          </a:p>
          <a:p>
            <a:pPr lvl="1"/>
            <a:r>
              <a:rPr lang="en-US" sz="1600" dirty="0"/>
              <a:t>Twitter: </a:t>
            </a:r>
            <a:r>
              <a:rPr lang="en-US" sz="1600" dirty="0">
                <a:hlinkClick r:id="rId2"/>
              </a:rPr>
              <a:t>https://x.com/Gabbyxslocumb</a:t>
            </a:r>
            <a:endParaRPr lang="en-US" sz="1600" dirty="0"/>
          </a:p>
          <a:p>
            <a:pPr lvl="1"/>
            <a:r>
              <a:rPr lang="en-US" sz="1600" dirty="0"/>
              <a:t>Pinterest: </a:t>
            </a:r>
            <a:r>
              <a:rPr lang="en-US" sz="1600" dirty="0">
                <a:hlinkClick r:id="rId3"/>
              </a:rPr>
              <a:t>https://es.pinterest.com/gabbyslocumb/_saved/</a:t>
            </a:r>
            <a:endParaRPr lang="en-US" sz="1600" dirty="0"/>
          </a:p>
          <a:p>
            <a:pPr lvl="1"/>
            <a:r>
              <a:rPr lang="en-US" sz="1600" dirty="0"/>
              <a:t>Facebook: </a:t>
            </a:r>
            <a:r>
              <a:rPr lang="en-US" sz="1600" dirty="0">
                <a:hlinkClick r:id="rId4"/>
              </a:rPr>
              <a:t>https://www.facebook.com/gabby.slocumb.3</a:t>
            </a:r>
            <a:endParaRPr lang="en-US" sz="1600" dirty="0"/>
          </a:p>
          <a:p>
            <a:pPr lvl="1"/>
            <a:r>
              <a:rPr lang="en-US" sz="1600" dirty="0"/>
              <a:t>TikTok: </a:t>
            </a:r>
            <a:r>
              <a:rPr lang="en-US" sz="1600" dirty="0">
                <a:hlinkClick r:id="rId5"/>
              </a:rPr>
              <a:t>https://www.tiktok.com/@gabbyxslocumb</a:t>
            </a:r>
            <a:endParaRPr lang="en-US" sz="1600" dirty="0"/>
          </a:p>
          <a:p>
            <a:pPr lvl="1"/>
            <a:endParaRPr lang="en-US" sz="1600" dirty="0"/>
          </a:p>
          <a:p>
            <a:pPr lvl="1"/>
            <a:endParaRPr lang="en-US" sz="1600" dirty="0"/>
          </a:p>
          <a:p>
            <a:pPr lvl="1"/>
            <a:endParaRPr lang="en-US" sz="1600" dirty="0"/>
          </a:p>
          <a:p>
            <a:pPr lvl="1"/>
            <a:endParaRPr lang="en-US" sz="1600" dirty="0"/>
          </a:p>
        </p:txBody>
      </p:sp>
      <p:pic>
        <p:nvPicPr>
          <p:cNvPr id="6" name="Picture 5">
            <a:extLst>
              <a:ext uri="{FF2B5EF4-FFF2-40B4-BE49-F238E27FC236}">
                <a16:creationId xmlns:a16="http://schemas.microsoft.com/office/drawing/2014/main" id="{40EBCFC7-7403-8EDC-BF07-7CD380C79BDF}"/>
              </a:ext>
            </a:extLst>
          </p:cNvPr>
          <p:cNvPicPr>
            <a:picLocks noChangeAspect="1"/>
          </p:cNvPicPr>
          <p:nvPr/>
        </p:nvPicPr>
        <p:blipFill>
          <a:blip r:embed="rId6"/>
          <a:stretch>
            <a:fillRect/>
          </a:stretch>
        </p:blipFill>
        <p:spPr>
          <a:xfrm>
            <a:off x="8466423" y="80950"/>
            <a:ext cx="3607813" cy="2442138"/>
          </a:xfrm>
          <a:prstGeom prst="rect">
            <a:avLst/>
          </a:prstGeom>
        </p:spPr>
      </p:pic>
      <p:sp>
        <p:nvSpPr>
          <p:cNvPr id="10" name="TextBox 9">
            <a:extLst>
              <a:ext uri="{FF2B5EF4-FFF2-40B4-BE49-F238E27FC236}">
                <a16:creationId xmlns:a16="http://schemas.microsoft.com/office/drawing/2014/main" id="{8FFC9CC4-727F-50B6-3927-E4FB11F46458}"/>
              </a:ext>
            </a:extLst>
          </p:cNvPr>
          <p:cNvSpPr txBox="1"/>
          <p:nvPr/>
        </p:nvSpPr>
        <p:spPr>
          <a:xfrm>
            <a:off x="4391891" y="1088625"/>
            <a:ext cx="3784700" cy="646331"/>
          </a:xfrm>
          <a:prstGeom prst="rect">
            <a:avLst/>
          </a:prstGeom>
          <a:noFill/>
        </p:spPr>
        <p:txBody>
          <a:bodyPr wrap="square">
            <a:spAutoFit/>
          </a:bodyPr>
          <a:lstStyle/>
          <a:p>
            <a:r>
              <a:rPr lang="en-US" dirty="0"/>
              <a:t>Likely Residence from 2022 voting records: 1401 TX-360 Apt 1332</a:t>
            </a:r>
          </a:p>
        </p:txBody>
      </p:sp>
    </p:spTree>
    <p:extLst>
      <p:ext uri="{BB962C8B-B14F-4D97-AF65-F5344CB8AC3E}">
        <p14:creationId xmlns:p14="http://schemas.microsoft.com/office/powerpoint/2010/main" val="3413225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04C19-E942-72BF-310E-1F192EF5CEBF}"/>
              </a:ext>
            </a:extLst>
          </p:cNvPr>
          <p:cNvSpPr>
            <a:spLocks noGrp="1"/>
          </p:cNvSpPr>
          <p:nvPr>
            <p:ph type="title"/>
          </p:nvPr>
        </p:nvSpPr>
        <p:spPr>
          <a:xfrm>
            <a:off x="117764" y="73746"/>
            <a:ext cx="10515600" cy="715963"/>
          </a:xfrm>
        </p:spPr>
        <p:txBody>
          <a:bodyPr/>
          <a:lstStyle/>
          <a:p>
            <a:r>
              <a:rPr lang="en-US" dirty="0"/>
              <a:t>Curtis Maxwell </a:t>
            </a:r>
            <a:r>
              <a:rPr lang="en-US" dirty="0" err="1"/>
              <a:t>Slocumb</a:t>
            </a:r>
            <a:r>
              <a:rPr lang="en-US" dirty="0"/>
              <a:t> (Oct 20, 1965)</a:t>
            </a:r>
          </a:p>
        </p:txBody>
      </p:sp>
      <p:sp>
        <p:nvSpPr>
          <p:cNvPr id="3" name="Content Placeholder 2">
            <a:extLst>
              <a:ext uri="{FF2B5EF4-FFF2-40B4-BE49-F238E27FC236}">
                <a16:creationId xmlns:a16="http://schemas.microsoft.com/office/drawing/2014/main" id="{5564A8FF-FE66-0D85-A07A-2BAB9C503FE6}"/>
              </a:ext>
            </a:extLst>
          </p:cNvPr>
          <p:cNvSpPr txBox="1">
            <a:spLocks/>
          </p:cNvSpPr>
          <p:nvPr/>
        </p:nvSpPr>
        <p:spPr>
          <a:xfrm>
            <a:off x="117764" y="789709"/>
            <a:ext cx="2585679" cy="582624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Links</a:t>
            </a:r>
          </a:p>
          <a:p>
            <a:r>
              <a:rPr lang="en-US" sz="2000" dirty="0"/>
              <a:t>TikTok: </a:t>
            </a:r>
            <a:r>
              <a:rPr lang="en-US" sz="2000" dirty="0">
                <a:hlinkClick r:id="rId2"/>
              </a:rPr>
              <a:t>https://www.tiktok.com/@scooter137</a:t>
            </a:r>
            <a:endParaRPr lang="en-US" sz="2000" dirty="0"/>
          </a:p>
          <a:p>
            <a:r>
              <a:rPr lang="en-US" sz="2000" dirty="0"/>
              <a:t>Pinterest: </a:t>
            </a:r>
            <a:r>
              <a:rPr lang="en-US" sz="2000" dirty="0">
                <a:hlinkClick r:id="rId3"/>
              </a:rPr>
              <a:t>https://es.pinterest.com/tattoocurt/_saved/</a:t>
            </a:r>
            <a:endParaRPr lang="en-US" sz="2000" dirty="0"/>
          </a:p>
          <a:p>
            <a:r>
              <a:rPr lang="en-US" sz="2000" dirty="0"/>
              <a:t>LinkedIn: </a:t>
            </a:r>
            <a:r>
              <a:rPr lang="en-US" sz="2000" dirty="0">
                <a:hlinkClick r:id="rId4"/>
              </a:rPr>
              <a:t>https://www.linkedin.com/in/curt-slocumb-37380776/</a:t>
            </a:r>
            <a:endParaRPr lang="en-US" sz="2000" dirty="0"/>
          </a:p>
          <a:p>
            <a:r>
              <a:rPr lang="en-US" sz="2000" dirty="0"/>
              <a:t>YouTube: </a:t>
            </a:r>
            <a:r>
              <a:rPr lang="en-US" sz="2000" dirty="0">
                <a:hlinkClick r:id="rId5"/>
              </a:rPr>
              <a:t>https://www.youtube.com/watch?v=Fh1MMZ46ATQ</a:t>
            </a:r>
            <a:endParaRPr lang="en-US" sz="2000" dirty="0"/>
          </a:p>
          <a:p>
            <a:r>
              <a:rPr lang="en-US" sz="2000" dirty="0"/>
              <a:t>2</a:t>
            </a:r>
            <a:r>
              <a:rPr lang="en-US" sz="2000" baseline="30000" dirty="0"/>
              <a:t>nd</a:t>
            </a:r>
            <a:r>
              <a:rPr lang="en-US" sz="2000" dirty="0"/>
              <a:t> wife Obit: </a:t>
            </a:r>
            <a:r>
              <a:rPr lang="en-US" sz="2000" dirty="0">
                <a:hlinkClick r:id="rId6"/>
              </a:rPr>
              <a:t>https://www.turrentinejacksonmorrow.com/obituaries/tiffini-slocumb-51234</a:t>
            </a:r>
            <a:endParaRPr lang="en-US" sz="2000" dirty="0"/>
          </a:p>
          <a:p>
            <a:r>
              <a:rPr lang="en-US" sz="2000" dirty="0"/>
              <a:t>2022 Arrest: </a:t>
            </a:r>
            <a:r>
              <a:rPr lang="en-US" sz="2000" dirty="0">
                <a:hlinkClick r:id="rId7"/>
              </a:rPr>
              <a:t>https://bustednewspaper.com/texas/slocumb-curtis-maxwell/20220730/#prettyPhoto</a:t>
            </a:r>
            <a:endParaRPr lang="en-US" sz="2000" dirty="0"/>
          </a:p>
          <a:p>
            <a:endParaRPr lang="en-US" sz="2000" dirty="0"/>
          </a:p>
          <a:p>
            <a:endParaRPr lang="en-US" sz="2000" dirty="0"/>
          </a:p>
          <a:p>
            <a:endParaRPr lang="en-US" sz="2000" dirty="0"/>
          </a:p>
        </p:txBody>
      </p:sp>
      <p:sp>
        <p:nvSpPr>
          <p:cNvPr id="13" name="TextBox 12">
            <a:extLst>
              <a:ext uri="{FF2B5EF4-FFF2-40B4-BE49-F238E27FC236}">
                <a16:creationId xmlns:a16="http://schemas.microsoft.com/office/drawing/2014/main" id="{5D1F5B72-823B-3EB7-A4D9-9B18A3BA9E28}"/>
              </a:ext>
            </a:extLst>
          </p:cNvPr>
          <p:cNvSpPr txBox="1"/>
          <p:nvPr/>
        </p:nvSpPr>
        <p:spPr>
          <a:xfrm>
            <a:off x="4055165" y="1010980"/>
            <a:ext cx="5069100" cy="3693319"/>
          </a:xfrm>
          <a:prstGeom prst="rect">
            <a:avLst/>
          </a:prstGeom>
          <a:noFill/>
        </p:spPr>
        <p:txBody>
          <a:bodyPr wrap="square">
            <a:spAutoFit/>
          </a:bodyPr>
          <a:lstStyle/>
          <a:p>
            <a:r>
              <a:rPr lang="en-US" dirty="0"/>
              <a:t>Info</a:t>
            </a:r>
          </a:p>
          <a:p>
            <a:pPr algn="l"/>
            <a:r>
              <a:rPr lang="en-US" dirty="0"/>
              <a:t>Resided at </a:t>
            </a:r>
            <a:r>
              <a:rPr lang="en-US" b="0" i="0" dirty="0">
                <a:solidFill>
                  <a:srgbClr val="2B2B2B"/>
                </a:solidFill>
                <a:effectLst/>
                <a:latin typeface="Galano Grotesque Alt"/>
              </a:rPr>
              <a:t>2404 Morning Dew Dr,</a:t>
            </a:r>
          </a:p>
          <a:p>
            <a:r>
              <a:rPr lang="en-US" b="0" i="0" dirty="0">
                <a:solidFill>
                  <a:srgbClr val="2B2B2B"/>
                </a:solidFill>
                <a:effectLst/>
                <a:latin typeface="Galano Grotesque Alt"/>
              </a:rPr>
              <a:t>Little Elm, TX 75068</a:t>
            </a:r>
            <a:r>
              <a:rPr lang="en-US" dirty="0">
                <a:solidFill>
                  <a:srgbClr val="2B2B2B"/>
                </a:solidFill>
                <a:latin typeface="Galano Grotesque Alt"/>
              </a:rPr>
              <a:t> for a while with Faith until April 2023. This must be the house he sold to help pay for her teeth as the timing is about right. </a:t>
            </a:r>
            <a:r>
              <a:rPr lang="en-US" dirty="0">
                <a:solidFill>
                  <a:srgbClr val="2B2B2B"/>
                </a:solidFill>
                <a:latin typeface="Galano Grotesque Alt"/>
                <a:hlinkClick r:id="rId8"/>
              </a:rPr>
              <a:t>https://www.realtor.com/realestateandhomes-detail/2404-Morning-Dew-Dr_Little-Elm_TX_75068_M86222-40195</a:t>
            </a:r>
            <a:endParaRPr lang="en-US" dirty="0">
              <a:solidFill>
                <a:srgbClr val="2B2B2B"/>
              </a:solidFill>
              <a:latin typeface="Galano Grotesque Alt"/>
            </a:endParaRPr>
          </a:p>
          <a:p>
            <a:endParaRPr lang="en-US" dirty="0"/>
          </a:p>
          <a:p>
            <a:r>
              <a:rPr lang="en-US" dirty="0"/>
              <a:t>Father divorced mom</a:t>
            </a:r>
          </a:p>
          <a:p>
            <a:r>
              <a:rPr lang="en-US" dirty="0"/>
              <a:t>In 1969. Mom died </a:t>
            </a:r>
          </a:p>
          <a:p>
            <a:r>
              <a:rPr lang="en-US" dirty="0"/>
              <a:t>1974 in boating </a:t>
            </a:r>
          </a:p>
          <a:p>
            <a:r>
              <a:rPr lang="en-US" dirty="0"/>
              <a:t>accident.</a:t>
            </a:r>
          </a:p>
        </p:txBody>
      </p:sp>
      <p:pic>
        <p:nvPicPr>
          <p:cNvPr id="6" name="Picture 5">
            <a:extLst>
              <a:ext uri="{FF2B5EF4-FFF2-40B4-BE49-F238E27FC236}">
                <a16:creationId xmlns:a16="http://schemas.microsoft.com/office/drawing/2014/main" id="{E3D19BC9-1070-F329-20F2-D65808555613}"/>
              </a:ext>
            </a:extLst>
          </p:cNvPr>
          <p:cNvPicPr>
            <a:picLocks noChangeAspect="1"/>
          </p:cNvPicPr>
          <p:nvPr/>
        </p:nvPicPr>
        <p:blipFill>
          <a:blip r:embed="rId9"/>
          <a:stretch>
            <a:fillRect/>
          </a:stretch>
        </p:blipFill>
        <p:spPr>
          <a:xfrm>
            <a:off x="9313584" y="1437593"/>
            <a:ext cx="2769182" cy="3129473"/>
          </a:xfrm>
          <a:prstGeom prst="rect">
            <a:avLst/>
          </a:prstGeom>
        </p:spPr>
      </p:pic>
      <p:pic>
        <p:nvPicPr>
          <p:cNvPr id="10" name="Picture 9">
            <a:extLst>
              <a:ext uri="{FF2B5EF4-FFF2-40B4-BE49-F238E27FC236}">
                <a16:creationId xmlns:a16="http://schemas.microsoft.com/office/drawing/2014/main" id="{4E06D749-B2FF-DCBF-A7CC-4E4335E7C782}"/>
              </a:ext>
            </a:extLst>
          </p:cNvPr>
          <p:cNvPicPr>
            <a:picLocks noChangeAspect="1"/>
          </p:cNvPicPr>
          <p:nvPr/>
        </p:nvPicPr>
        <p:blipFill>
          <a:blip r:embed="rId10"/>
          <a:stretch>
            <a:fillRect/>
          </a:stretch>
        </p:blipFill>
        <p:spPr>
          <a:xfrm>
            <a:off x="8433530" y="4420119"/>
            <a:ext cx="3640705" cy="1607648"/>
          </a:xfrm>
          <a:prstGeom prst="rect">
            <a:avLst/>
          </a:prstGeom>
        </p:spPr>
      </p:pic>
      <p:pic>
        <p:nvPicPr>
          <p:cNvPr id="14" name="Picture 13">
            <a:extLst>
              <a:ext uri="{FF2B5EF4-FFF2-40B4-BE49-F238E27FC236}">
                <a16:creationId xmlns:a16="http://schemas.microsoft.com/office/drawing/2014/main" id="{E99D023B-01C4-6DE3-F9C3-6719397F5A22}"/>
              </a:ext>
            </a:extLst>
          </p:cNvPr>
          <p:cNvPicPr>
            <a:picLocks noChangeAspect="1"/>
          </p:cNvPicPr>
          <p:nvPr/>
        </p:nvPicPr>
        <p:blipFill>
          <a:blip r:embed="rId11"/>
          <a:stretch>
            <a:fillRect/>
          </a:stretch>
        </p:blipFill>
        <p:spPr>
          <a:xfrm>
            <a:off x="8433529" y="5953828"/>
            <a:ext cx="3640706" cy="481769"/>
          </a:xfrm>
          <a:prstGeom prst="rect">
            <a:avLst/>
          </a:prstGeom>
        </p:spPr>
      </p:pic>
      <p:pic>
        <p:nvPicPr>
          <p:cNvPr id="18" name="Picture 17">
            <a:extLst>
              <a:ext uri="{FF2B5EF4-FFF2-40B4-BE49-F238E27FC236}">
                <a16:creationId xmlns:a16="http://schemas.microsoft.com/office/drawing/2014/main" id="{B66C09CB-685F-5AF8-14FD-2E5EAB83E7E7}"/>
              </a:ext>
            </a:extLst>
          </p:cNvPr>
          <p:cNvPicPr>
            <a:picLocks noChangeAspect="1"/>
          </p:cNvPicPr>
          <p:nvPr/>
        </p:nvPicPr>
        <p:blipFill>
          <a:blip r:embed="rId12"/>
          <a:stretch>
            <a:fillRect/>
          </a:stretch>
        </p:blipFill>
        <p:spPr>
          <a:xfrm>
            <a:off x="6319811" y="3209624"/>
            <a:ext cx="2113718" cy="1742750"/>
          </a:xfrm>
          <a:prstGeom prst="rect">
            <a:avLst/>
          </a:prstGeom>
        </p:spPr>
      </p:pic>
      <p:pic>
        <p:nvPicPr>
          <p:cNvPr id="20" name="Picture 19">
            <a:extLst>
              <a:ext uri="{FF2B5EF4-FFF2-40B4-BE49-F238E27FC236}">
                <a16:creationId xmlns:a16="http://schemas.microsoft.com/office/drawing/2014/main" id="{583383B8-36D2-D3CC-8948-D018631C1003}"/>
              </a:ext>
            </a:extLst>
          </p:cNvPr>
          <p:cNvPicPr>
            <a:picLocks noChangeAspect="1"/>
          </p:cNvPicPr>
          <p:nvPr/>
        </p:nvPicPr>
        <p:blipFill>
          <a:blip r:embed="rId13"/>
          <a:stretch>
            <a:fillRect/>
          </a:stretch>
        </p:blipFill>
        <p:spPr>
          <a:xfrm>
            <a:off x="5822711" y="4953073"/>
            <a:ext cx="2610818" cy="1831182"/>
          </a:xfrm>
          <a:prstGeom prst="rect">
            <a:avLst/>
          </a:prstGeom>
        </p:spPr>
      </p:pic>
      <p:pic>
        <p:nvPicPr>
          <p:cNvPr id="22" name="Picture 21">
            <a:extLst>
              <a:ext uri="{FF2B5EF4-FFF2-40B4-BE49-F238E27FC236}">
                <a16:creationId xmlns:a16="http://schemas.microsoft.com/office/drawing/2014/main" id="{8BEB960D-824E-AAF1-0E9F-1A005116DD43}"/>
              </a:ext>
            </a:extLst>
          </p:cNvPr>
          <p:cNvPicPr>
            <a:picLocks noChangeAspect="1"/>
          </p:cNvPicPr>
          <p:nvPr/>
        </p:nvPicPr>
        <p:blipFill>
          <a:blip r:embed="rId14"/>
          <a:stretch>
            <a:fillRect/>
          </a:stretch>
        </p:blipFill>
        <p:spPr>
          <a:xfrm>
            <a:off x="2625808" y="2555499"/>
            <a:ext cx="1488065" cy="4102808"/>
          </a:xfrm>
          <a:prstGeom prst="rect">
            <a:avLst/>
          </a:prstGeom>
        </p:spPr>
      </p:pic>
    </p:spTree>
    <p:extLst>
      <p:ext uri="{BB962C8B-B14F-4D97-AF65-F5344CB8AC3E}">
        <p14:creationId xmlns:p14="http://schemas.microsoft.com/office/powerpoint/2010/main" val="1521904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04C19-E942-72BF-310E-1F192EF5CEBF}"/>
              </a:ext>
            </a:extLst>
          </p:cNvPr>
          <p:cNvSpPr>
            <a:spLocks noGrp="1"/>
          </p:cNvSpPr>
          <p:nvPr>
            <p:ph type="title"/>
          </p:nvPr>
        </p:nvSpPr>
        <p:spPr>
          <a:xfrm>
            <a:off x="117764" y="73746"/>
            <a:ext cx="11956472" cy="715963"/>
          </a:xfrm>
        </p:spPr>
        <p:txBody>
          <a:bodyPr>
            <a:normAutofit/>
          </a:bodyPr>
          <a:lstStyle/>
          <a:p>
            <a:r>
              <a:rPr lang="en-US" sz="3900" dirty="0"/>
              <a:t>Alicia Ruth “</a:t>
            </a:r>
            <a:r>
              <a:rPr lang="en-US" sz="3900" dirty="0" err="1"/>
              <a:t>Castan</a:t>
            </a:r>
            <a:r>
              <a:rPr lang="en-US" sz="3900" dirty="0"/>
              <a:t>” </a:t>
            </a:r>
            <a:r>
              <a:rPr lang="en-US" sz="3900" dirty="0" err="1"/>
              <a:t>Slocumb</a:t>
            </a:r>
            <a:r>
              <a:rPr lang="en-US" sz="3900" dirty="0"/>
              <a:t> (Jan 1970 or Jan 14, 1968)</a:t>
            </a:r>
          </a:p>
        </p:txBody>
      </p:sp>
      <p:sp>
        <p:nvSpPr>
          <p:cNvPr id="3" name="Content Placeholder 2">
            <a:extLst>
              <a:ext uri="{FF2B5EF4-FFF2-40B4-BE49-F238E27FC236}">
                <a16:creationId xmlns:a16="http://schemas.microsoft.com/office/drawing/2014/main" id="{5564A8FF-FE66-0D85-A07A-2BAB9C503FE6}"/>
              </a:ext>
            </a:extLst>
          </p:cNvPr>
          <p:cNvSpPr txBox="1">
            <a:spLocks/>
          </p:cNvSpPr>
          <p:nvPr/>
        </p:nvSpPr>
        <p:spPr>
          <a:xfrm>
            <a:off x="117764" y="789709"/>
            <a:ext cx="3937401" cy="58262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Links</a:t>
            </a:r>
          </a:p>
          <a:p>
            <a:r>
              <a:rPr lang="en-US" sz="2000" dirty="0"/>
              <a:t>Facebook: </a:t>
            </a:r>
            <a:r>
              <a:rPr lang="en-US" sz="2000" dirty="0">
                <a:hlinkClick r:id="rId2"/>
              </a:rPr>
              <a:t>https://www.facebook.com/alicia.slocumb</a:t>
            </a:r>
            <a:endParaRPr lang="en-US" sz="2000" dirty="0"/>
          </a:p>
          <a:p>
            <a:endParaRPr lang="en-US" sz="2000" dirty="0"/>
          </a:p>
          <a:p>
            <a:endParaRPr lang="en-US" sz="2000" dirty="0"/>
          </a:p>
        </p:txBody>
      </p:sp>
      <p:sp>
        <p:nvSpPr>
          <p:cNvPr id="13" name="TextBox 12">
            <a:extLst>
              <a:ext uri="{FF2B5EF4-FFF2-40B4-BE49-F238E27FC236}">
                <a16:creationId xmlns:a16="http://schemas.microsoft.com/office/drawing/2014/main" id="{5D1F5B72-823B-3EB7-A4D9-9B18A3BA9E28}"/>
              </a:ext>
            </a:extLst>
          </p:cNvPr>
          <p:cNvSpPr txBox="1"/>
          <p:nvPr/>
        </p:nvSpPr>
        <p:spPr>
          <a:xfrm>
            <a:off x="4055165" y="1010980"/>
            <a:ext cx="4426226" cy="2862322"/>
          </a:xfrm>
          <a:prstGeom prst="rect">
            <a:avLst/>
          </a:prstGeom>
          <a:noFill/>
        </p:spPr>
        <p:txBody>
          <a:bodyPr wrap="square">
            <a:spAutoFit/>
          </a:bodyPr>
          <a:lstStyle/>
          <a:p>
            <a:r>
              <a:rPr lang="en-US" dirty="0"/>
              <a:t>Info</a:t>
            </a:r>
          </a:p>
          <a:p>
            <a:r>
              <a:rPr lang="en-US" dirty="0"/>
              <a:t>Likely Address: 804 W Walnut St #25</a:t>
            </a:r>
          </a:p>
          <a:p>
            <a:r>
              <a:rPr lang="en-US" dirty="0"/>
              <a:t>Mail Box: </a:t>
            </a:r>
            <a:r>
              <a:rPr lang="pl-PL" dirty="0"/>
              <a:t>758 Po Box , Celina, TX 75009</a:t>
            </a:r>
            <a:endParaRPr lang="en-US" dirty="0"/>
          </a:p>
          <a:p>
            <a:r>
              <a:rPr lang="en-US" dirty="0"/>
              <a:t>1986 Marriage: </a:t>
            </a:r>
            <a:r>
              <a:rPr lang="en-US" dirty="0">
                <a:hlinkClick r:id="rId3"/>
              </a:rPr>
              <a:t>https://digitalarchives.wa.gov/Record/View/782AA1860AC8CA3092F332141F1C681C</a:t>
            </a:r>
            <a:endParaRPr lang="en-US" dirty="0"/>
          </a:p>
          <a:p>
            <a:r>
              <a:rPr lang="en-US" dirty="0"/>
              <a:t>Lived off and on in WA and TX until 2001, when she stayed in TX. Briefly they even lived in Benbrook, though mostly North Dallas.</a:t>
            </a:r>
          </a:p>
          <a:p>
            <a:endParaRPr lang="en-US" dirty="0"/>
          </a:p>
        </p:txBody>
      </p:sp>
      <p:pic>
        <p:nvPicPr>
          <p:cNvPr id="4" name="Picture 3">
            <a:extLst>
              <a:ext uri="{FF2B5EF4-FFF2-40B4-BE49-F238E27FC236}">
                <a16:creationId xmlns:a16="http://schemas.microsoft.com/office/drawing/2014/main" id="{D0D423F0-938D-0CBD-F39A-3D4A0F25F7A1}"/>
              </a:ext>
            </a:extLst>
          </p:cNvPr>
          <p:cNvPicPr>
            <a:picLocks noChangeAspect="1"/>
          </p:cNvPicPr>
          <p:nvPr/>
        </p:nvPicPr>
        <p:blipFill>
          <a:blip r:embed="rId4"/>
          <a:stretch>
            <a:fillRect/>
          </a:stretch>
        </p:blipFill>
        <p:spPr>
          <a:xfrm>
            <a:off x="8136834" y="5030022"/>
            <a:ext cx="3937401" cy="1738663"/>
          </a:xfrm>
          <a:prstGeom prst="rect">
            <a:avLst/>
          </a:prstGeom>
        </p:spPr>
      </p:pic>
      <p:sp>
        <p:nvSpPr>
          <p:cNvPr id="8" name="TextBox 7">
            <a:extLst>
              <a:ext uri="{FF2B5EF4-FFF2-40B4-BE49-F238E27FC236}">
                <a16:creationId xmlns:a16="http://schemas.microsoft.com/office/drawing/2014/main" id="{233D1DE1-15BC-826D-0A85-2F96F57A9F19}"/>
              </a:ext>
            </a:extLst>
          </p:cNvPr>
          <p:cNvSpPr txBox="1"/>
          <p:nvPr/>
        </p:nvSpPr>
        <p:spPr>
          <a:xfrm>
            <a:off x="3812097" y="3767299"/>
            <a:ext cx="6162260" cy="1477328"/>
          </a:xfrm>
          <a:prstGeom prst="rect">
            <a:avLst/>
          </a:prstGeom>
          <a:noFill/>
        </p:spPr>
        <p:txBody>
          <a:bodyPr wrap="square">
            <a:spAutoFit/>
          </a:bodyPr>
          <a:lstStyle/>
          <a:p>
            <a:r>
              <a:rPr lang="en-US" dirty="0">
                <a:hlinkClick r:id="rId5"/>
              </a:rPr>
              <a:t>https://www.familysearch.org/ark:/61903/1:1:QLHN-1VRW</a:t>
            </a:r>
            <a:endParaRPr lang="en-US" dirty="0"/>
          </a:p>
          <a:p>
            <a:endParaRPr lang="en-US" dirty="0"/>
          </a:p>
          <a:p>
            <a:r>
              <a:rPr lang="en-US" dirty="0">
                <a:hlinkClick r:id="rId6"/>
              </a:rPr>
              <a:t>https://www.familysearch.org/ark:/61903/1:1:QJ2Q-8FTR</a:t>
            </a:r>
            <a:endParaRPr lang="en-US" dirty="0"/>
          </a:p>
          <a:p>
            <a:endParaRPr lang="en-US" dirty="0"/>
          </a:p>
          <a:p>
            <a:endParaRPr lang="en-US" dirty="0"/>
          </a:p>
        </p:txBody>
      </p:sp>
      <p:sp>
        <p:nvSpPr>
          <p:cNvPr id="12" name="TextBox 11">
            <a:extLst>
              <a:ext uri="{FF2B5EF4-FFF2-40B4-BE49-F238E27FC236}">
                <a16:creationId xmlns:a16="http://schemas.microsoft.com/office/drawing/2014/main" id="{79E2773F-B8FF-F6E2-86A8-FC42840B57D7}"/>
              </a:ext>
            </a:extLst>
          </p:cNvPr>
          <p:cNvSpPr txBox="1"/>
          <p:nvPr/>
        </p:nvSpPr>
        <p:spPr>
          <a:xfrm>
            <a:off x="9010572" y="1218851"/>
            <a:ext cx="2507070" cy="2308324"/>
          </a:xfrm>
          <a:prstGeom prst="rect">
            <a:avLst/>
          </a:prstGeom>
          <a:noFill/>
        </p:spPr>
        <p:txBody>
          <a:bodyPr wrap="square">
            <a:spAutoFit/>
          </a:bodyPr>
          <a:lstStyle/>
          <a:p>
            <a:r>
              <a:rPr lang="en-US" dirty="0"/>
              <a:t>At 18 she lived at: 795 NE McWilliams Rd, Bremerton WA</a:t>
            </a:r>
          </a:p>
          <a:p>
            <a:endParaRPr lang="en-US" dirty="0"/>
          </a:p>
          <a:p>
            <a:r>
              <a:rPr lang="en-US" dirty="0"/>
              <a:t>Seems her family lived in Kitsap County for many years. Puyallup shows up a lot too.</a:t>
            </a:r>
          </a:p>
        </p:txBody>
      </p:sp>
      <p:pic>
        <p:nvPicPr>
          <p:cNvPr id="15" name="Picture 14">
            <a:extLst>
              <a:ext uri="{FF2B5EF4-FFF2-40B4-BE49-F238E27FC236}">
                <a16:creationId xmlns:a16="http://schemas.microsoft.com/office/drawing/2014/main" id="{E8382CAB-505D-27AF-73CE-173CAA5891AC}"/>
              </a:ext>
            </a:extLst>
          </p:cNvPr>
          <p:cNvPicPr>
            <a:picLocks noChangeAspect="1"/>
          </p:cNvPicPr>
          <p:nvPr/>
        </p:nvPicPr>
        <p:blipFill>
          <a:blip r:embed="rId7"/>
          <a:stretch>
            <a:fillRect/>
          </a:stretch>
        </p:blipFill>
        <p:spPr>
          <a:xfrm>
            <a:off x="4203" y="2105094"/>
            <a:ext cx="2708289" cy="4752906"/>
          </a:xfrm>
          <a:prstGeom prst="rect">
            <a:avLst/>
          </a:prstGeom>
        </p:spPr>
      </p:pic>
      <p:sp>
        <p:nvSpPr>
          <p:cNvPr id="6" name="TextBox 5">
            <a:extLst>
              <a:ext uri="{FF2B5EF4-FFF2-40B4-BE49-F238E27FC236}">
                <a16:creationId xmlns:a16="http://schemas.microsoft.com/office/drawing/2014/main" id="{EDBC2A53-2D79-408A-9408-FF715563C05E}"/>
              </a:ext>
            </a:extLst>
          </p:cNvPr>
          <p:cNvSpPr txBox="1"/>
          <p:nvPr/>
        </p:nvSpPr>
        <p:spPr>
          <a:xfrm>
            <a:off x="3650967" y="4623945"/>
            <a:ext cx="6142120" cy="646331"/>
          </a:xfrm>
          <a:prstGeom prst="rect">
            <a:avLst/>
          </a:prstGeom>
          <a:noFill/>
        </p:spPr>
        <p:txBody>
          <a:bodyPr wrap="square">
            <a:spAutoFit/>
          </a:bodyPr>
          <a:lstStyle/>
          <a:p>
            <a:r>
              <a:rPr lang="en-US" dirty="0"/>
              <a:t>https://kcwaimg.co.kitsap.wa.us/recorder/eagleweb/viewDoc.jsp?node=DOCC2000699</a:t>
            </a:r>
          </a:p>
        </p:txBody>
      </p:sp>
    </p:spTree>
    <p:extLst>
      <p:ext uri="{BB962C8B-B14F-4D97-AF65-F5344CB8AC3E}">
        <p14:creationId xmlns:p14="http://schemas.microsoft.com/office/powerpoint/2010/main" val="243159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CBE41B71-CFC4-3135-4948-D14FDF822BE7}"/>
              </a:ext>
            </a:extLst>
          </p:cNvPr>
          <p:cNvSpPr>
            <a:spLocks noGrp="1"/>
          </p:cNvSpPr>
          <p:nvPr>
            <p:ph type="title"/>
          </p:nvPr>
        </p:nvSpPr>
        <p:spPr>
          <a:xfrm>
            <a:off x="71972" y="46130"/>
            <a:ext cx="10515600" cy="772726"/>
          </a:xfrm>
        </p:spPr>
        <p:txBody>
          <a:bodyPr/>
          <a:lstStyle/>
          <a:p>
            <a:r>
              <a:rPr lang="en-US" dirty="0"/>
              <a:t>Family Move Patten</a:t>
            </a:r>
          </a:p>
        </p:txBody>
      </p:sp>
    </p:spTree>
    <p:extLst>
      <p:ext uri="{BB962C8B-B14F-4D97-AF65-F5344CB8AC3E}">
        <p14:creationId xmlns:p14="http://schemas.microsoft.com/office/powerpoint/2010/main" val="2455472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AA7E-D9BD-3BD3-82BB-697970EB63CE}"/>
              </a:ext>
            </a:extLst>
          </p:cNvPr>
          <p:cNvSpPr>
            <a:spLocks noGrp="1"/>
          </p:cNvSpPr>
          <p:nvPr>
            <p:ph type="title"/>
          </p:nvPr>
        </p:nvSpPr>
        <p:spPr>
          <a:xfrm>
            <a:off x="71972" y="46129"/>
            <a:ext cx="10515600" cy="1325563"/>
          </a:xfrm>
        </p:spPr>
        <p:txBody>
          <a:bodyPr/>
          <a:lstStyle/>
          <a:p>
            <a:r>
              <a:rPr lang="en-US" dirty="0"/>
              <a:t>Family Tree</a:t>
            </a:r>
          </a:p>
        </p:txBody>
      </p:sp>
      <p:sp>
        <p:nvSpPr>
          <p:cNvPr id="12" name="TextBox 11">
            <a:extLst>
              <a:ext uri="{FF2B5EF4-FFF2-40B4-BE49-F238E27FC236}">
                <a16:creationId xmlns:a16="http://schemas.microsoft.com/office/drawing/2014/main" id="{87653A05-EA30-6736-580A-D096C772414C}"/>
              </a:ext>
            </a:extLst>
          </p:cNvPr>
          <p:cNvSpPr txBox="1"/>
          <p:nvPr/>
        </p:nvSpPr>
        <p:spPr>
          <a:xfrm>
            <a:off x="4992887" y="46129"/>
            <a:ext cx="7199113" cy="2400657"/>
          </a:xfrm>
          <a:prstGeom prst="rect">
            <a:avLst/>
          </a:prstGeom>
          <a:noFill/>
        </p:spPr>
        <p:txBody>
          <a:bodyPr wrap="square">
            <a:spAutoFit/>
          </a:bodyPr>
          <a:lstStyle/>
          <a:p>
            <a:r>
              <a:rPr lang="en-US" sz="1000" dirty="0">
                <a:hlinkClick r:id="rId2"/>
              </a:rPr>
              <a:t>https://www.legacy.com/us/obituaries/dallasmorningnews/name/willie-slocumb-obituary?id=24276911</a:t>
            </a:r>
            <a:endParaRPr lang="en-US" sz="1000" dirty="0"/>
          </a:p>
          <a:p>
            <a:endParaRPr lang="en-US" sz="1000" dirty="0"/>
          </a:p>
          <a:p>
            <a:r>
              <a:rPr lang="en-US" sz="1000" dirty="0">
                <a:hlinkClick r:id="rId3"/>
              </a:rPr>
              <a:t>https://www.findagrave.com/memorial/111465744/monda-slocumb</a:t>
            </a:r>
            <a:endParaRPr lang="en-US" sz="1000" dirty="0"/>
          </a:p>
          <a:p>
            <a:endParaRPr lang="en-US" sz="1000" dirty="0"/>
          </a:p>
          <a:p>
            <a:r>
              <a:rPr lang="en-US" sz="1000" dirty="0">
                <a:hlinkClick r:id="rId4"/>
              </a:rPr>
              <a:t>https://www.familysearch.org/tree/person/details/GP8B-WJP</a:t>
            </a:r>
            <a:endParaRPr lang="en-US" sz="1000" dirty="0"/>
          </a:p>
          <a:p>
            <a:endParaRPr lang="en-US" sz="1000" dirty="0"/>
          </a:p>
          <a:p>
            <a:r>
              <a:rPr lang="en-US" sz="1000" dirty="0">
                <a:hlinkClick r:id="rId5"/>
              </a:rPr>
              <a:t>https://www.familysearch.org/tree/pedigree/landscape/G4PD-2Z9</a:t>
            </a:r>
            <a:endParaRPr lang="en-US" sz="1000" dirty="0"/>
          </a:p>
          <a:p>
            <a:r>
              <a:rPr lang="en-US" sz="1000" dirty="0"/>
              <a:t>https://www.lrfox.com/blog/peoria-il-to-edgewood-wa</a:t>
            </a:r>
          </a:p>
          <a:p>
            <a:r>
              <a:rPr lang="en-US" sz="1000" dirty="0">
                <a:hlinkClick r:id="rId6"/>
              </a:rPr>
              <a:t>https://www.familysearch.org/ark:/61903/1:1:QVG4-Z2KL</a:t>
            </a:r>
            <a:endParaRPr lang="en-US" sz="1000" dirty="0"/>
          </a:p>
          <a:p>
            <a:r>
              <a:rPr lang="en-US" sz="1000" dirty="0">
                <a:hlinkClick r:id="rId7"/>
              </a:rPr>
              <a:t>https://www.findagrave.com/memorial/139565521/earl_h_castan</a:t>
            </a:r>
            <a:endParaRPr lang="en-US" sz="1000" dirty="0"/>
          </a:p>
          <a:p>
            <a:r>
              <a:rPr lang="en-US" sz="1000" dirty="0">
                <a:hlinkClick r:id="rId8"/>
              </a:rPr>
              <a:t>https://www.familysearch.org/ark:/61903/1:1:QVPT-GWDR</a:t>
            </a:r>
            <a:endParaRPr lang="en-US" sz="1000" dirty="0"/>
          </a:p>
          <a:p>
            <a:endParaRPr lang="en-US" sz="1000" dirty="0"/>
          </a:p>
          <a:p>
            <a:endParaRPr lang="en-US" sz="1000" dirty="0"/>
          </a:p>
          <a:p>
            <a:endParaRPr lang="en-US" sz="1000" dirty="0"/>
          </a:p>
          <a:p>
            <a:endParaRPr lang="en-US" sz="1000" dirty="0"/>
          </a:p>
        </p:txBody>
      </p:sp>
      <p:sp>
        <p:nvSpPr>
          <p:cNvPr id="84" name="Title 1">
            <a:extLst>
              <a:ext uri="{FF2B5EF4-FFF2-40B4-BE49-F238E27FC236}">
                <a16:creationId xmlns:a16="http://schemas.microsoft.com/office/drawing/2014/main" id="{C1F2128E-7387-5C51-D00B-8FBE537EF451}"/>
              </a:ext>
            </a:extLst>
          </p:cNvPr>
          <p:cNvSpPr txBox="1">
            <a:spLocks/>
          </p:cNvSpPr>
          <p:nvPr/>
        </p:nvSpPr>
        <p:spPr>
          <a:xfrm>
            <a:off x="1498407" y="6839253"/>
            <a:ext cx="10515600" cy="9727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Jeff is homeless?</a:t>
            </a:r>
          </a:p>
        </p:txBody>
      </p:sp>
      <p:pic>
        <p:nvPicPr>
          <p:cNvPr id="94" name="Picture 93">
            <a:extLst>
              <a:ext uri="{FF2B5EF4-FFF2-40B4-BE49-F238E27FC236}">
                <a16:creationId xmlns:a16="http://schemas.microsoft.com/office/drawing/2014/main" id="{B4AD414E-7178-1280-0BAD-186C1362345D}"/>
              </a:ext>
            </a:extLst>
          </p:cNvPr>
          <p:cNvPicPr>
            <a:picLocks noChangeAspect="1"/>
          </p:cNvPicPr>
          <p:nvPr/>
        </p:nvPicPr>
        <p:blipFill>
          <a:blip r:embed="rId9"/>
          <a:stretch>
            <a:fillRect/>
          </a:stretch>
        </p:blipFill>
        <p:spPr>
          <a:xfrm>
            <a:off x="0" y="1783983"/>
            <a:ext cx="12192000" cy="5075607"/>
          </a:xfrm>
          <a:prstGeom prst="rect">
            <a:avLst/>
          </a:prstGeom>
        </p:spPr>
      </p:pic>
      <p:sp>
        <p:nvSpPr>
          <p:cNvPr id="4" name="TextBox 3">
            <a:extLst>
              <a:ext uri="{FF2B5EF4-FFF2-40B4-BE49-F238E27FC236}">
                <a16:creationId xmlns:a16="http://schemas.microsoft.com/office/drawing/2014/main" id="{4FD914F7-90BA-24FB-9985-215E41C1170C}"/>
              </a:ext>
            </a:extLst>
          </p:cNvPr>
          <p:cNvSpPr txBox="1"/>
          <p:nvPr/>
        </p:nvSpPr>
        <p:spPr>
          <a:xfrm>
            <a:off x="232230" y="1599317"/>
            <a:ext cx="6183084" cy="369332"/>
          </a:xfrm>
          <a:prstGeom prst="rect">
            <a:avLst/>
          </a:prstGeom>
          <a:noFill/>
        </p:spPr>
        <p:txBody>
          <a:bodyPr wrap="square">
            <a:spAutoFit/>
          </a:bodyPr>
          <a:lstStyle/>
          <a:p>
            <a:r>
              <a:rPr lang="en-US" dirty="0">
                <a:highlight>
                  <a:srgbClr val="FFFF00"/>
                </a:highlight>
              </a:rPr>
              <a:t>https://www.familysearch.org/tree/person/details/G4PD-2Z9</a:t>
            </a:r>
          </a:p>
        </p:txBody>
      </p:sp>
    </p:spTree>
    <p:extLst>
      <p:ext uri="{BB962C8B-B14F-4D97-AF65-F5344CB8AC3E}">
        <p14:creationId xmlns:p14="http://schemas.microsoft.com/office/powerpoint/2010/main" val="353421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47A66F6-3803-609F-1977-FCBB29D8DA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06400"/>
            <a:ext cx="9144000" cy="608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106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8FFAD4-424B-FAFC-1DB2-4848832A4C71}"/>
              </a:ext>
            </a:extLst>
          </p:cNvPr>
          <p:cNvSpPr txBox="1"/>
          <p:nvPr/>
        </p:nvSpPr>
        <p:spPr>
          <a:xfrm>
            <a:off x="3878192" y="1412831"/>
            <a:ext cx="829073" cy="369332"/>
          </a:xfrm>
          <a:prstGeom prst="rect">
            <a:avLst/>
          </a:prstGeom>
          <a:noFill/>
        </p:spPr>
        <p:txBody>
          <a:bodyPr wrap="none" rtlCol="0">
            <a:spAutoFit/>
          </a:bodyPr>
          <a:lstStyle/>
          <a:p>
            <a:r>
              <a:rPr lang="en-US" dirty="0"/>
              <a:t>Joseph</a:t>
            </a:r>
          </a:p>
        </p:txBody>
      </p:sp>
      <p:sp>
        <p:nvSpPr>
          <p:cNvPr id="3" name="TextBox 2">
            <a:extLst>
              <a:ext uri="{FF2B5EF4-FFF2-40B4-BE49-F238E27FC236}">
                <a16:creationId xmlns:a16="http://schemas.microsoft.com/office/drawing/2014/main" id="{78713758-5622-754A-1DC9-C1691A27B0E4}"/>
              </a:ext>
            </a:extLst>
          </p:cNvPr>
          <p:cNvSpPr txBox="1"/>
          <p:nvPr/>
        </p:nvSpPr>
        <p:spPr>
          <a:xfrm>
            <a:off x="3950891" y="1779814"/>
            <a:ext cx="660758" cy="369332"/>
          </a:xfrm>
          <a:prstGeom prst="rect">
            <a:avLst/>
          </a:prstGeom>
          <a:noFill/>
        </p:spPr>
        <p:txBody>
          <a:bodyPr wrap="none" rtlCol="0">
            <a:spAutoFit/>
          </a:bodyPr>
          <a:lstStyle/>
          <a:p>
            <a:r>
              <a:rPr lang="en-US" dirty="0"/>
              <a:t>Sheri</a:t>
            </a:r>
          </a:p>
        </p:txBody>
      </p:sp>
      <p:sp>
        <p:nvSpPr>
          <p:cNvPr id="4" name="TextBox 3">
            <a:extLst>
              <a:ext uri="{FF2B5EF4-FFF2-40B4-BE49-F238E27FC236}">
                <a16:creationId xmlns:a16="http://schemas.microsoft.com/office/drawing/2014/main" id="{3481D6E1-7590-C29E-05D2-31FE2438A466}"/>
              </a:ext>
            </a:extLst>
          </p:cNvPr>
          <p:cNvSpPr txBox="1"/>
          <p:nvPr/>
        </p:nvSpPr>
        <p:spPr>
          <a:xfrm>
            <a:off x="851064" y="3429000"/>
            <a:ext cx="649537" cy="369332"/>
          </a:xfrm>
          <a:prstGeom prst="rect">
            <a:avLst/>
          </a:prstGeom>
          <a:noFill/>
        </p:spPr>
        <p:txBody>
          <a:bodyPr wrap="none" rtlCol="0">
            <a:spAutoFit/>
          </a:bodyPr>
          <a:lstStyle/>
          <a:p>
            <a:r>
              <a:rPr lang="en-US" dirty="0"/>
              <a:t>India</a:t>
            </a:r>
          </a:p>
        </p:txBody>
      </p:sp>
      <p:sp>
        <p:nvSpPr>
          <p:cNvPr id="5" name="TextBox 4">
            <a:extLst>
              <a:ext uri="{FF2B5EF4-FFF2-40B4-BE49-F238E27FC236}">
                <a16:creationId xmlns:a16="http://schemas.microsoft.com/office/drawing/2014/main" id="{70CF5192-FE16-4082-D658-5D12F76C290E}"/>
              </a:ext>
            </a:extLst>
          </p:cNvPr>
          <p:cNvSpPr txBox="1"/>
          <p:nvPr/>
        </p:nvSpPr>
        <p:spPr>
          <a:xfrm>
            <a:off x="770311" y="3766142"/>
            <a:ext cx="875561" cy="369332"/>
          </a:xfrm>
          <a:prstGeom prst="rect">
            <a:avLst/>
          </a:prstGeom>
          <a:noFill/>
        </p:spPr>
        <p:txBody>
          <a:bodyPr wrap="none" rtlCol="0">
            <a:spAutoFit/>
          </a:bodyPr>
          <a:lstStyle/>
          <a:p>
            <a:r>
              <a:rPr lang="en-US" dirty="0"/>
              <a:t>Connor</a:t>
            </a:r>
          </a:p>
        </p:txBody>
      </p:sp>
      <p:sp>
        <p:nvSpPr>
          <p:cNvPr id="6" name="TextBox 5">
            <a:extLst>
              <a:ext uri="{FF2B5EF4-FFF2-40B4-BE49-F238E27FC236}">
                <a16:creationId xmlns:a16="http://schemas.microsoft.com/office/drawing/2014/main" id="{2B48D5E9-98DA-50AB-0590-5BECDF242D99}"/>
              </a:ext>
            </a:extLst>
          </p:cNvPr>
          <p:cNvSpPr txBox="1"/>
          <p:nvPr/>
        </p:nvSpPr>
        <p:spPr>
          <a:xfrm>
            <a:off x="3923075" y="2146797"/>
            <a:ext cx="739305" cy="369332"/>
          </a:xfrm>
          <a:prstGeom prst="rect">
            <a:avLst/>
          </a:prstGeom>
          <a:noFill/>
        </p:spPr>
        <p:txBody>
          <a:bodyPr wrap="none" rtlCol="0">
            <a:spAutoFit/>
          </a:bodyPr>
          <a:lstStyle/>
          <a:p>
            <a:r>
              <a:rPr lang="en-US" dirty="0"/>
              <a:t>Jackie</a:t>
            </a:r>
          </a:p>
        </p:txBody>
      </p:sp>
      <p:sp>
        <p:nvSpPr>
          <p:cNvPr id="7" name="TextBox 6">
            <a:extLst>
              <a:ext uri="{FF2B5EF4-FFF2-40B4-BE49-F238E27FC236}">
                <a16:creationId xmlns:a16="http://schemas.microsoft.com/office/drawing/2014/main" id="{68287869-C04D-B042-B955-ECDB736F63D5}"/>
              </a:ext>
            </a:extLst>
          </p:cNvPr>
          <p:cNvSpPr txBox="1"/>
          <p:nvPr/>
        </p:nvSpPr>
        <p:spPr>
          <a:xfrm>
            <a:off x="1677729" y="1397638"/>
            <a:ext cx="983026" cy="369332"/>
          </a:xfrm>
          <a:prstGeom prst="rect">
            <a:avLst/>
          </a:prstGeom>
          <a:noFill/>
        </p:spPr>
        <p:txBody>
          <a:bodyPr wrap="none" rtlCol="0">
            <a:spAutoFit/>
          </a:bodyPr>
          <a:lstStyle/>
          <a:p>
            <a:r>
              <a:rPr lang="en-US" dirty="0"/>
              <a:t>Brandon</a:t>
            </a:r>
          </a:p>
        </p:txBody>
      </p:sp>
      <p:sp>
        <p:nvSpPr>
          <p:cNvPr id="8" name="TextBox 7">
            <a:extLst>
              <a:ext uri="{FF2B5EF4-FFF2-40B4-BE49-F238E27FC236}">
                <a16:creationId xmlns:a16="http://schemas.microsoft.com/office/drawing/2014/main" id="{E7C1AA86-85CB-1960-C038-D1411F725B87}"/>
              </a:ext>
            </a:extLst>
          </p:cNvPr>
          <p:cNvSpPr txBox="1"/>
          <p:nvPr/>
        </p:nvSpPr>
        <p:spPr>
          <a:xfrm>
            <a:off x="1955882" y="1747703"/>
            <a:ext cx="426720" cy="369332"/>
          </a:xfrm>
          <a:prstGeom prst="rect">
            <a:avLst/>
          </a:prstGeom>
          <a:noFill/>
        </p:spPr>
        <p:txBody>
          <a:bodyPr wrap="none" rtlCol="0">
            <a:spAutoFit/>
          </a:bodyPr>
          <a:lstStyle/>
          <a:p>
            <a:r>
              <a:rPr lang="en-US" dirty="0"/>
              <a:t>Liz</a:t>
            </a:r>
          </a:p>
        </p:txBody>
      </p:sp>
      <p:sp>
        <p:nvSpPr>
          <p:cNvPr id="9" name="TextBox 8">
            <a:extLst>
              <a:ext uri="{FF2B5EF4-FFF2-40B4-BE49-F238E27FC236}">
                <a16:creationId xmlns:a16="http://schemas.microsoft.com/office/drawing/2014/main" id="{05C101F5-902E-F15D-4173-11CA7D2997F3}"/>
              </a:ext>
            </a:extLst>
          </p:cNvPr>
          <p:cNvSpPr txBox="1"/>
          <p:nvPr/>
        </p:nvSpPr>
        <p:spPr>
          <a:xfrm>
            <a:off x="867289" y="1412831"/>
            <a:ext cx="729687" cy="369332"/>
          </a:xfrm>
          <a:prstGeom prst="rect">
            <a:avLst/>
          </a:prstGeom>
          <a:noFill/>
        </p:spPr>
        <p:txBody>
          <a:bodyPr wrap="none" rtlCol="0">
            <a:spAutoFit/>
          </a:bodyPr>
          <a:lstStyle/>
          <a:p>
            <a:r>
              <a:rPr lang="en-US" dirty="0"/>
              <a:t>Alden</a:t>
            </a:r>
          </a:p>
        </p:txBody>
      </p:sp>
      <p:sp>
        <p:nvSpPr>
          <p:cNvPr id="10" name="TextBox 9">
            <a:extLst>
              <a:ext uri="{FF2B5EF4-FFF2-40B4-BE49-F238E27FC236}">
                <a16:creationId xmlns:a16="http://schemas.microsoft.com/office/drawing/2014/main" id="{3CE09B2F-D1E3-1E23-049B-BAE516BEBBF0}"/>
              </a:ext>
            </a:extLst>
          </p:cNvPr>
          <p:cNvSpPr txBox="1"/>
          <p:nvPr/>
        </p:nvSpPr>
        <p:spPr>
          <a:xfrm>
            <a:off x="778112" y="1753184"/>
            <a:ext cx="922881" cy="369332"/>
          </a:xfrm>
          <a:prstGeom prst="rect">
            <a:avLst/>
          </a:prstGeom>
          <a:noFill/>
        </p:spPr>
        <p:txBody>
          <a:bodyPr wrap="none" rtlCol="0">
            <a:spAutoFit/>
          </a:bodyPr>
          <a:lstStyle/>
          <a:p>
            <a:r>
              <a:rPr lang="en-US" dirty="0"/>
              <a:t>Brittany</a:t>
            </a:r>
          </a:p>
        </p:txBody>
      </p:sp>
      <p:sp>
        <p:nvSpPr>
          <p:cNvPr id="11" name="TextBox 10">
            <a:extLst>
              <a:ext uri="{FF2B5EF4-FFF2-40B4-BE49-F238E27FC236}">
                <a16:creationId xmlns:a16="http://schemas.microsoft.com/office/drawing/2014/main" id="{F16CCD4B-F2DF-DAB7-4852-20B9497FC9F6}"/>
              </a:ext>
            </a:extLst>
          </p:cNvPr>
          <p:cNvSpPr txBox="1"/>
          <p:nvPr/>
        </p:nvSpPr>
        <p:spPr>
          <a:xfrm>
            <a:off x="948208" y="2143113"/>
            <a:ext cx="567848" cy="369332"/>
          </a:xfrm>
          <a:prstGeom prst="rect">
            <a:avLst/>
          </a:prstGeom>
          <a:noFill/>
        </p:spPr>
        <p:txBody>
          <a:bodyPr wrap="none" rtlCol="0">
            <a:spAutoFit/>
          </a:bodyPr>
          <a:lstStyle/>
          <a:p>
            <a:r>
              <a:rPr lang="en-US" dirty="0"/>
              <a:t>Kyle</a:t>
            </a:r>
          </a:p>
        </p:txBody>
      </p:sp>
      <p:sp>
        <p:nvSpPr>
          <p:cNvPr id="12" name="TextBox 11">
            <a:extLst>
              <a:ext uri="{FF2B5EF4-FFF2-40B4-BE49-F238E27FC236}">
                <a16:creationId xmlns:a16="http://schemas.microsoft.com/office/drawing/2014/main" id="{7459FE55-5401-BF2F-8916-3E103588B80C}"/>
              </a:ext>
            </a:extLst>
          </p:cNvPr>
          <p:cNvSpPr txBox="1"/>
          <p:nvPr/>
        </p:nvSpPr>
        <p:spPr>
          <a:xfrm>
            <a:off x="1674927" y="2139589"/>
            <a:ext cx="1122423" cy="369332"/>
          </a:xfrm>
          <a:prstGeom prst="rect">
            <a:avLst/>
          </a:prstGeom>
          <a:noFill/>
        </p:spPr>
        <p:txBody>
          <a:bodyPr wrap="none" rtlCol="0">
            <a:spAutoFit/>
          </a:bodyPr>
          <a:lstStyle/>
          <a:p>
            <a:r>
              <a:rPr lang="en-US" dirty="0"/>
              <a:t>Maddison</a:t>
            </a:r>
          </a:p>
        </p:txBody>
      </p:sp>
      <p:sp>
        <p:nvSpPr>
          <p:cNvPr id="13" name="TextBox 12">
            <a:extLst>
              <a:ext uri="{FF2B5EF4-FFF2-40B4-BE49-F238E27FC236}">
                <a16:creationId xmlns:a16="http://schemas.microsoft.com/office/drawing/2014/main" id="{BED1FF07-2412-13AE-F070-0492AAA3FA27}"/>
              </a:ext>
            </a:extLst>
          </p:cNvPr>
          <p:cNvSpPr txBox="1"/>
          <p:nvPr/>
        </p:nvSpPr>
        <p:spPr>
          <a:xfrm>
            <a:off x="4735081" y="1412831"/>
            <a:ext cx="702436" cy="369332"/>
          </a:xfrm>
          <a:prstGeom prst="rect">
            <a:avLst/>
          </a:prstGeom>
          <a:noFill/>
        </p:spPr>
        <p:txBody>
          <a:bodyPr wrap="none" rtlCol="0">
            <a:spAutoFit/>
          </a:bodyPr>
          <a:lstStyle/>
          <a:p>
            <a:r>
              <a:rPr lang="en-US" dirty="0"/>
              <a:t>Alicia</a:t>
            </a:r>
          </a:p>
        </p:txBody>
      </p:sp>
      <p:sp>
        <p:nvSpPr>
          <p:cNvPr id="14" name="TextBox 13">
            <a:extLst>
              <a:ext uri="{FF2B5EF4-FFF2-40B4-BE49-F238E27FC236}">
                <a16:creationId xmlns:a16="http://schemas.microsoft.com/office/drawing/2014/main" id="{28A552A8-541B-4A11-BC06-77D778759E7E}"/>
              </a:ext>
            </a:extLst>
          </p:cNvPr>
          <p:cNvSpPr txBox="1"/>
          <p:nvPr/>
        </p:nvSpPr>
        <p:spPr>
          <a:xfrm>
            <a:off x="4792789" y="1779814"/>
            <a:ext cx="587020" cy="369332"/>
          </a:xfrm>
          <a:prstGeom prst="rect">
            <a:avLst/>
          </a:prstGeom>
          <a:noFill/>
        </p:spPr>
        <p:txBody>
          <a:bodyPr wrap="none" rtlCol="0">
            <a:spAutoFit/>
          </a:bodyPr>
          <a:lstStyle/>
          <a:p>
            <a:r>
              <a:rPr lang="en-US" dirty="0"/>
              <a:t>Curt</a:t>
            </a:r>
          </a:p>
        </p:txBody>
      </p:sp>
      <p:sp>
        <p:nvSpPr>
          <p:cNvPr id="15" name="TextBox 14">
            <a:extLst>
              <a:ext uri="{FF2B5EF4-FFF2-40B4-BE49-F238E27FC236}">
                <a16:creationId xmlns:a16="http://schemas.microsoft.com/office/drawing/2014/main" id="{568F8B0F-A2A4-4644-8E20-9733335A1CC2}"/>
              </a:ext>
            </a:extLst>
          </p:cNvPr>
          <p:cNvSpPr txBox="1"/>
          <p:nvPr/>
        </p:nvSpPr>
        <p:spPr>
          <a:xfrm>
            <a:off x="1674927" y="3429000"/>
            <a:ext cx="787844" cy="369332"/>
          </a:xfrm>
          <a:prstGeom prst="rect">
            <a:avLst/>
          </a:prstGeom>
          <a:noFill/>
        </p:spPr>
        <p:txBody>
          <a:bodyPr wrap="none" rtlCol="0">
            <a:spAutoFit/>
          </a:bodyPr>
          <a:lstStyle/>
          <a:p>
            <a:r>
              <a:rPr lang="en-US" dirty="0"/>
              <a:t>Gabby</a:t>
            </a:r>
          </a:p>
        </p:txBody>
      </p:sp>
      <p:sp>
        <p:nvSpPr>
          <p:cNvPr id="16" name="TextBox 15">
            <a:extLst>
              <a:ext uri="{FF2B5EF4-FFF2-40B4-BE49-F238E27FC236}">
                <a16:creationId xmlns:a16="http://schemas.microsoft.com/office/drawing/2014/main" id="{90862B77-39B5-3193-5486-8ACB2B13C63C}"/>
              </a:ext>
            </a:extLst>
          </p:cNvPr>
          <p:cNvSpPr txBox="1"/>
          <p:nvPr/>
        </p:nvSpPr>
        <p:spPr>
          <a:xfrm>
            <a:off x="4611649" y="2142961"/>
            <a:ext cx="992644" cy="369332"/>
          </a:xfrm>
          <a:prstGeom prst="rect">
            <a:avLst/>
          </a:prstGeom>
          <a:noFill/>
        </p:spPr>
        <p:txBody>
          <a:bodyPr wrap="none" rtlCol="0">
            <a:spAutoFit/>
          </a:bodyPr>
          <a:lstStyle/>
          <a:p>
            <a:r>
              <a:rPr lang="en-US" dirty="0"/>
              <a:t>Grandpa</a:t>
            </a:r>
          </a:p>
        </p:txBody>
      </p:sp>
      <p:sp>
        <p:nvSpPr>
          <p:cNvPr id="17" name="TextBox 16">
            <a:extLst>
              <a:ext uri="{FF2B5EF4-FFF2-40B4-BE49-F238E27FC236}">
                <a16:creationId xmlns:a16="http://schemas.microsoft.com/office/drawing/2014/main" id="{2D724ECF-B470-54F1-CB8F-B8E1D7CC0A22}"/>
              </a:ext>
            </a:extLst>
          </p:cNvPr>
          <p:cNvSpPr txBox="1"/>
          <p:nvPr/>
        </p:nvSpPr>
        <p:spPr>
          <a:xfrm>
            <a:off x="947442" y="4129760"/>
            <a:ext cx="521297" cy="369332"/>
          </a:xfrm>
          <a:prstGeom prst="rect">
            <a:avLst/>
          </a:prstGeom>
          <a:noFill/>
        </p:spPr>
        <p:txBody>
          <a:bodyPr wrap="none" rtlCol="0">
            <a:spAutoFit/>
          </a:bodyPr>
          <a:lstStyle/>
          <a:p>
            <a:r>
              <a:rPr lang="en-US" dirty="0"/>
              <a:t>BFF</a:t>
            </a:r>
          </a:p>
        </p:txBody>
      </p:sp>
      <p:sp>
        <p:nvSpPr>
          <p:cNvPr id="18" name="TextBox 17">
            <a:extLst>
              <a:ext uri="{FF2B5EF4-FFF2-40B4-BE49-F238E27FC236}">
                <a16:creationId xmlns:a16="http://schemas.microsoft.com/office/drawing/2014/main" id="{10BBBFD4-F299-C866-6391-502218911BC9}"/>
              </a:ext>
            </a:extLst>
          </p:cNvPr>
          <p:cNvSpPr txBox="1"/>
          <p:nvPr/>
        </p:nvSpPr>
        <p:spPr>
          <a:xfrm>
            <a:off x="1709039" y="4157090"/>
            <a:ext cx="753732" cy="369332"/>
          </a:xfrm>
          <a:prstGeom prst="rect">
            <a:avLst/>
          </a:prstGeom>
          <a:noFill/>
        </p:spPr>
        <p:txBody>
          <a:bodyPr wrap="none" rtlCol="0">
            <a:spAutoFit/>
          </a:bodyPr>
          <a:lstStyle/>
          <a:p>
            <a:r>
              <a:rPr lang="en-US" dirty="0"/>
              <a:t>BFF+1</a:t>
            </a:r>
          </a:p>
        </p:txBody>
      </p:sp>
      <p:sp>
        <p:nvSpPr>
          <p:cNvPr id="19" name="TextBox 18">
            <a:extLst>
              <a:ext uri="{FF2B5EF4-FFF2-40B4-BE49-F238E27FC236}">
                <a16:creationId xmlns:a16="http://schemas.microsoft.com/office/drawing/2014/main" id="{9FD70B7D-C5A7-A9E0-EAC8-AD8E5B907BA7}"/>
              </a:ext>
            </a:extLst>
          </p:cNvPr>
          <p:cNvSpPr txBox="1"/>
          <p:nvPr/>
        </p:nvSpPr>
        <p:spPr>
          <a:xfrm>
            <a:off x="1558710" y="3787758"/>
            <a:ext cx="1020279" cy="369332"/>
          </a:xfrm>
          <a:prstGeom prst="rect">
            <a:avLst/>
          </a:prstGeom>
          <a:noFill/>
        </p:spPr>
        <p:txBody>
          <a:bodyPr wrap="none" rtlCol="0">
            <a:spAutoFit/>
          </a:bodyPr>
          <a:lstStyle/>
          <a:p>
            <a:r>
              <a:rPr lang="en-US" dirty="0"/>
              <a:t>Gabby+1</a:t>
            </a:r>
          </a:p>
        </p:txBody>
      </p:sp>
      <p:sp>
        <p:nvSpPr>
          <p:cNvPr id="21" name="Title 1">
            <a:extLst>
              <a:ext uri="{FF2B5EF4-FFF2-40B4-BE49-F238E27FC236}">
                <a16:creationId xmlns:a16="http://schemas.microsoft.com/office/drawing/2014/main" id="{CBE41B71-CFC4-3135-4948-D14FDF822BE7}"/>
              </a:ext>
            </a:extLst>
          </p:cNvPr>
          <p:cNvSpPr>
            <a:spLocks noGrp="1"/>
          </p:cNvSpPr>
          <p:nvPr>
            <p:ph type="title"/>
          </p:nvPr>
        </p:nvSpPr>
        <p:spPr>
          <a:xfrm>
            <a:off x="71972" y="46130"/>
            <a:ext cx="10515600" cy="772726"/>
          </a:xfrm>
        </p:spPr>
        <p:txBody>
          <a:bodyPr/>
          <a:lstStyle/>
          <a:p>
            <a:r>
              <a:rPr lang="en-US" dirty="0"/>
              <a:t>Possible Wedding Guests and Layout</a:t>
            </a:r>
          </a:p>
        </p:txBody>
      </p:sp>
      <p:sp>
        <p:nvSpPr>
          <p:cNvPr id="22" name="TextBox 21">
            <a:extLst>
              <a:ext uri="{FF2B5EF4-FFF2-40B4-BE49-F238E27FC236}">
                <a16:creationId xmlns:a16="http://schemas.microsoft.com/office/drawing/2014/main" id="{B95AC429-AD22-6765-A346-2FEF12466BB3}"/>
              </a:ext>
            </a:extLst>
          </p:cNvPr>
          <p:cNvSpPr txBox="1"/>
          <p:nvPr/>
        </p:nvSpPr>
        <p:spPr>
          <a:xfrm>
            <a:off x="7484737" y="1257846"/>
            <a:ext cx="4211689" cy="1754326"/>
          </a:xfrm>
          <a:prstGeom prst="rect">
            <a:avLst/>
          </a:prstGeom>
          <a:noFill/>
        </p:spPr>
        <p:txBody>
          <a:bodyPr wrap="square" rtlCol="0">
            <a:spAutoFit/>
          </a:bodyPr>
          <a:lstStyle/>
          <a:p>
            <a:r>
              <a:rPr lang="en-US" dirty="0"/>
              <a:t>She wants to get married in a castle but what if instead we honey-moon in a castle? This would cut planning down significantly.</a:t>
            </a:r>
          </a:p>
          <a:p>
            <a:r>
              <a:rPr lang="en-US" dirty="0"/>
              <a:t>We could have a smaller/cheaper venue for fewer people and then spend the extra money on the honeymoon.</a:t>
            </a:r>
          </a:p>
        </p:txBody>
      </p:sp>
      <p:sp>
        <p:nvSpPr>
          <p:cNvPr id="23" name="TextBox 22">
            <a:extLst>
              <a:ext uri="{FF2B5EF4-FFF2-40B4-BE49-F238E27FC236}">
                <a16:creationId xmlns:a16="http://schemas.microsoft.com/office/drawing/2014/main" id="{A337AFB3-E4C7-980F-193C-69F28CB323C7}"/>
              </a:ext>
            </a:extLst>
          </p:cNvPr>
          <p:cNvSpPr txBox="1"/>
          <p:nvPr/>
        </p:nvSpPr>
        <p:spPr>
          <a:xfrm>
            <a:off x="4030592" y="3543496"/>
            <a:ext cx="1916429" cy="923330"/>
          </a:xfrm>
          <a:prstGeom prst="rect">
            <a:avLst/>
          </a:prstGeom>
          <a:noFill/>
        </p:spPr>
        <p:txBody>
          <a:bodyPr wrap="square" rtlCol="0">
            <a:spAutoFit/>
          </a:bodyPr>
          <a:lstStyle/>
          <a:p>
            <a:r>
              <a:rPr lang="en-US" dirty="0"/>
              <a:t>Up to 6 more if Faith has more on her side</a:t>
            </a:r>
          </a:p>
        </p:txBody>
      </p:sp>
      <p:sp>
        <p:nvSpPr>
          <p:cNvPr id="24" name="TextBox 23">
            <a:extLst>
              <a:ext uri="{FF2B5EF4-FFF2-40B4-BE49-F238E27FC236}">
                <a16:creationId xmlns:a16="http://schemas.microsoft.com/office/drawing/2014/main" id="{DBB46E0D-EE78-13AC-B434-B877A6B1E24B}"/>
              </a:ext>
            </a:extLst>
          </p:cNvPr>
          <p:cNvSpPr txBox="1"/>
          <p:nvPr/>
        </p:nvSpPr>
        <p:spPr>
          <a:xfrm>
            <a:off x="7484736" y="3766142"/>
            <a:ext cx="4211689" cy="1200329"/>
          </a:xfrm>
          <a:prstGeom prst="rect">
            <a:avLst/>
          </a:prstGeom>
          <a:noFill/>
        </p:spPr>
        <p:txBody>
          <a:bodyPr wrap="square" rtlCol="0">
            <a:spAutoFit/>
          </a:bodyPr>
          <a:lstStyle/>
          <a:p>
            <a:r>
              <a:rPr lang="en-US" dirty="0"/>
              <a:t>Alternate Idea: She wants a castle. We could invite many more people and host it at Medieval Times. Do the ceremony for about 15 min right before the tournament.</a:t>
            </a:r>
          </a:p>
        </p:txBody>
      </p:sp>
    </p:spTree>
    <p:extLst>
      <p:ext uri="{BB962C8B-B14F-4D97-AF65-F5344CB8AC3E}">
        <p14:creationId xmlns:p14="http://schemas.microsoft.com/office/powerpoint/2010/main" val="1796923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C9220-5672-8E47-86CC-3DC9DEDD7FA2}"/>
              </a:ext>
            </a:extLst>
          </p:cNvPr>
          <p:cNvSpPr>
            <a:spLocks noGrp="1"/>
          </p:cNvSpPr>
          <p:nvPr>
            <p:ph type="title"/>
          </p:nvPr>
        </p:nvSpPr>
        <p:spPr/>
        <p:txBody>
          <a:bodyPr/>
          <a:lstStyle/>
          <a:p>
            <a:r>
              <a:rPr lang="en-US" dirty="0"/>
              <a:t>Kitsap and the </a:t>
            </a:r>
            <a:r>
              <a:rPr lang="en-US" dirty="0" err="1"/>
              <a:t>Castan</a:t>
            </a:r>
            <a:r>
              <a:rPr lang="en-US" dirty="0"/>
              <a:t> family</a:t>
            </a:r>
          </a:p>
        </p:txBody>
      </p:sp>
      <p:sp>
        <p:nvSpPr>
          <p:cNvPr id="3" name="Content Placeholder 2">
            <a:extLst>
              <a:ext uri="{FF2B5EF4-FFF2-40B4-BE49-F238E27FC236}">
                <a16:creationId xmlns:a16="http://schemas.microsoft.com/office/drawing/2014/main" id="{987A1F31-1104-91EC-1707-FEA206820AE1}"/>
              </a:ext>
            </a:extLst>
          </p:cNvPr>
          <p:cNvSpPr txBox="1">
            <a:spLocks/>
          </p:cNvSpPr>
          <p:nvPr/>
        </p:nvSpPr>
        <p:spPr>
          <a:xfrm>
            <a:off x="335201" y="1605585"/>
            <a:ext cx="6516174" cy="2237545"/>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Rudy D </a:t>
            </a:r>
            <a:r>
              <a:rPr lang="en-US" sz="2000" dirty="0" err="1"/>
              <a:t>Castan</a:t>
            </a:r>
            <a:r>
              <a:rPr lang="en-US" sz="2000" dirty="0"/>
              <a:t> (</a:t>
            </a:r>
          </a:p>
          <a:p>
            <a:r>
              <a:rPr lang="en-US" sz="2000" dirty="0" err="1"/>
              <a:t>Johnalene</a:t>
            </a:r>
            <a:r>
              <a:rPr lang="en-US" sz="2000" dirty="0"/>
              <a:t> </a:t>
            </a:r>
            <a:r>
              <a:rPr lang="en-US" sz="2000" dirty="0" err="1"/>
              <a:t>Castan</a:t>
            </a:r>
            <a:r>
              <a:rPr lang="en-US" sz="2000" dirty="0"/>
              <a:t> or John C Blue (Jun 17 1943 –</a:t>
            </a:r>
          </a:p>
          <a:p>
            <a:endParaRPr lang="en-US" sz="2000" dirty="0"/>
          </a:p>
          <a:p>
            <a:r>
              <a:rPr lang="en-US" sz="2000" dirty="0"/>
              <a:t>Possible Robert earl </a:t>
            </a:r>
            <a:r>
              <a:rPr lang="en-US" sz="2000" dirty="0" err="1"/>
              <a:t>castan</a:t>
            </a:r>
            <a:r>
              <a:rPr lang="en-US" sz="2000" dirty="0"/>
              <a:t> married Sharon 1990 – 1992</a:t>
            </a:r>
          </a:p>
          <a:p>
            <a:pPr lvl="1"/>
            <a:r>
              <a:rPr lang="en-US" sz="1600" dirty="0"/>
              <a:t> Divorced Anne in 1986.</a:t>
            </a:r>
          </a:p>
          <a:p>
            <a:r>
              <a:rPr lang="en-US" sz="2000" dirty="0"/>
              <a:t>Ronald D </a:t>
            </a:r>
            <a:r>
              <a:rPr lang="en-US" sz="2000" dirty="0" err="1"/>
              <a:t>Castan</a:t>
            </a:r>
            <a:r>
              <a:rPr lang="en-US" sz="2000" dirty="0"/>
              <a:t> seems to be the father of Alicia. He lived in the same house as her.</a:t>
            </a:r>
          </a:p>
          <a:p>
            <a:endParaRPr lang="en-US" sz="2400" dirty="0"/>
          </a:p>
        </p:txBody>
      </p:sp>
      <p:sp>
        <p:nvSpPr>
          <p:cNvPr id="4" name="Title 1">
            <a:extLst>
              <a:ext uri="{FF2B5EF4-FFF2-40B4-BE49-F238E27FC236}">
                <a16:creationId xmlns:a16="http://schemas.microsoft.com/office/drawing/2014/main" id="{5C3E4A97-AFE1-7ADA-C2EE-5D442220E41E}"/>
              </a:ext>
            </a:extLst>
          </p:cNvPr>
          <p:cNvSpPr txBox="1">
            <a:spLocks/>
          </p:cNvSpPr>
          <p:nvPr/>
        </p:nvSpPr>
        <p:spPr>
          <a:xfrm>
            <a:off x="335200" y="363178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Washington and the </a:t>
            </a:r>
            <a:r>
              <a:rPr lang="en-US" dirty="0" err="1"/>
              <a:t>Castan</a:t>
            </a:r>
            <a:r>
              <a:rPr lang="en-US" dirty="0"/>
              <a:t> family</a:t>
            </a:r>
          </a:p>
        </p:txBody>
      </p:sp>
      <p:sp>
        <p:nvSpPr>
          <p:cNvPr id="5" name="Content Placeholder 2">
            <a:extLst>
              <a:ext uri="{FF2B5EF4-FFF2-40B4-BE49-F238E27FC236}">
                <a16:creationId xmlns:a16="http://schemas.microsoft.com/office/drawing/2014/main" id="{53B8B162-40EC-9BC3-C754-0F5912327920}"/>
              </a:ext>
            </a:extLst>
          </p:cNvPr>
          <p:cNvSpPr txBox="1">
            <a:spLocks/>
          </p:cNvSpPr>
          <p:nvPr/>
        </p:nvSpPr>
        <p:spPr>
          <a:xfrm>
            <a:off x="335199" y="4727164"/>
            <a:ext cx="10170459" cy="1765712"/>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Earl H </a:t>
            </a:r>
            <a:r>
              <a:rPr lang="en-US" sz="2000" dirty="0" err="1"/>
              <a:t>Castan</a:t>
            </a:r>
            <a:r>
              <a:rPr lang="en-US" sz="2000" dirty="0"/>
              <a:t> (1913 – 1978) Pierce WA. </a:t>
            </a:r>
          </a:p>
          <a:p>
            <a:pPr lvl="1"/>
            <a:r>
              <a:rPr lang="en-US" sz="1600" dirty="0"/>
              <a:t>Brother of a Fred Louis </a:t>
            </a:r>
            <a:r>
              <a:rPr lang="en-US" sz="1600" dirty="0" err="1"/>
              <a:t>Castan</a:t>
            </a:r>
            <a:r>
              <a:rPr lang="en-US" sz="1600" dirty="0"/>
              <a:t> from Nebraska. Could be father of Robert Earl </a:t>
            </a:r>
            <a:r>
              <a:rPr lang="en-US" sz="1600" dirty="0" err="1"/>
              <a:t>Castan</a:t>
            </a:r>
            <a:r>
              <a:rPr lang="en-US" sz="1600" dirty="0"/>
              <a:t>. Yes. They lived in Nebraska and then moved to WA after 1950 Two boys Robert and Ronald..</a:t>
            </a:r>
            <a:endParaRPr lang="en-US" sz="2000" dirty="0"/>
          </a:p>
          <a:p>
            <a:r>
              <a:rPr lang="en-US" sz="2000" dirty="0"/>
              <a:t>Myrtle M “Marie” </a:t>
            </a:r>
            <a:r>
              <a:rPr lang="en-US" sz="2000" dirty="0" err="1"/>
              <a:t>Castan</a:t>
            </a:r>
            <a:r>
              <a:rPr lang="en-US" sz="2000" dirty="0"/>
              <a:t> </a:t>
            </a:r>
            <a:r>
              <a:rPr lang="en-US" sz="1400" b="0" i="0" dirty="0">
                <a:solidFill>
                  <a:srgbClr val="36322D"/>
                </a:solidFill>
                <a:effectLst/>
                <a:latin typeface="Source Sans Pro" panose="020B0503030403020204" pitchFamily="34" charset="0"/>
              </a:rPr>
              <a:t>Feb 24, 1921 - May 5, 2008 Family may have gone Kansas &gt; Nebraska &gt; Washington</a:t>
            </a:r>
          </a:p>
          <a:p>
            <a:r>
              <a:rPr lang="en-US" sz="1600" b="1" i="0" dirty="0">
                <a:solidFill>
                  <a:srgbClr val="202121"/>
                </a:solidFill>
                <a:effectLst/>
                <a:latin typeface="HeritageBody:Sans"/>
              </a:rPr>
              <a:t>Maria E Lopez-</a:t>
            </a:r>
            <a:r>
              <a:rPr lang="en-US" sz="1600" b="1" i="0" dirty="0" err="1">
                <a:solidFill>
                  <a:srgbClr val="202121"/>
                </a:solidFill>
                <a:effectLst/>
                <a:latin typeface="HeritageBody:Sans"/>
              </a:rPr>
              <a:t>Castan</a:t>
            </a:r>
            <a:r>
              <a:rPr lang="en-US" sz="1600" b="1" i="0" dirty="0">
                <a:solidFill>
                  <a:srgbClr val="202121"/>
                </a:solidFill>
                <a:effectLst/>
                <a:latin typeface="HeritageBody:Sans"/>
              </a:rPr>
              <a:t> 1949 – 2009</a:t>
            </a:r>
          </a:p>
          <a:p>
            <a:r>
              <a:rPr lang="en-US" sz="1600" b="1" i="0" dirty="0">
                <a:solidFill>
                  <a:srgbClr val="202121"/>
                </a:solidFill>
                <a:effectLst/>
                <a:latin typeface="HeritageBody:Sans"/>
              </a:rPr>
              <a:t>Margaret S </a:t>
            </a:r>
            <a:r>
              <a:rPr lang="en-US" sz="1600" b="1" i="0" dirty="0" err="1">
                <a:solidFill>
                  <a:srgbClr val="202121"/>
                </a:solidFill>
                <a:effectLst/>
                <a:latin typeface="HeritageBody:Sans"/>
              </a:rPr>
              <a:t>Castan</a:t>
            </a:r>
            <a:r>
              <a:rPr lang="en-US" sz="1600" b="1" i="0" dirty="0">
                <a:solidFill>
                  <a:srgbClr val="202121"/>
                </a:solidFill>
                <a:effectLst/>
                <a:latin typeface="HeritageBody:Sans"/>
              </a:rPr>
              <a:t> 1863 – 1920 (Father from Ireland Mother from Canada) Not sure about these says DC</a:t>
            </a:r>
          </a:p>
          <a:p>
            <a:r>
              <a:rPr lang="en-US" sz="1600" b="1" dirty="0">
                <a:solidFill>
                  <a:srgbClr val="202121"/>
                </a:solidFill>
                <a:latin typeface="HeritageBody:Sans"/>
              </a:rPr>
              <a:t>Gregorio </a:t>
            </a:r>
            <a:r>
              <a:rPr lang="en-US" sz="1600" b="1" dirty="0" err="1">
                <a:solidFill>
                  <a:srgbClr val="202121"/>
                </a:solidFill>
                <a:latin typeface="HeritageBody:Sans"/>
              </a:rPr>
              <a:t>Castan</a:t>
            </a:r>
            <a:r>
              <a:rPr lang="en-US" sz="1600" b="1" dirty="0">
                <a:solidFill>
                  <a:srgbClr val="202121"/>
                </a:solidFill>
                <a:latin typeface="HeritageBody:Sans"/>
              </a:rPr>
              <a:t> 1890 - 	From Spain</a:t>
            </a:r>
            <a:r>
              <a:rPr lang="en-US" sz="1600" b="1" i="0" dirty="0">
                <a:solidFill>
                  <a:srgbClr val="202121"/>
                </a:solidFill>
                <a:effectLst/>
                <a:latin typeface="HeritageBody:Sans"/>
              </a:rPr>
              <a:t> Not sure about these says DC</a:t>
            </a:r>
          </a:p>
          <a:p>
            <a:endParaRPr lang="en-US" sz="2400" dirty="0"/>
          </a:p>
        </p:txBody>
      </p:sp>
      <p:pic>
        <p:nvPicPr>
          <p:cNvPr id="7" name="Picture 6">
            <a:extLst>
              <a:ext uri="{FF2B5EF4-FFF2-40B4-BE49-F238E27FC236}">
                <a16:creationId xmlns:a16="http://schemas.microsoft.com/office/drawing/2014/main" id="{D9ECCCCC-5964-4D89-A06D-402693D3E913}"/>
              </a:ext>
            </a:extLst>
          </p:cNvPr>
          <p:cNvPicPr>
            <a:picLocks noChangeAspect="1"/>
          </p:cNvPicPr>
          <p:nvPr/>
        </p:nvPicPr>
        <p:blipFill>
          <a:blip r:embed="rId2"/>
          <a:stretch>
            <a:fillRect/>
          </a:stretch>
        </p:blipFill>
        <p:spPr>
          <a:xfrm>
            <a:off x="8578516" y="5256684"/>
            <a:ext cx="2775284" cy="1490230"/>
          </a:xfrm>
          <a:prstGeom prst="rect">
            <a:avLst/>
          </a:prstGeom>
        </p:spPr>
      </p:pic>
      <p:pic>
        <p:nvPicPr>
          <p:cNvPr id="15" name="Picture 14">
            <a:extLst>
              <a:ext uri="{FF2B5EF4-FFF2-40B4-BE49-F238E27FC236}">
                <a16:creationId xmlns:a16="http://schemas.microsoft.com/office/drawing/2014/main" id="{E7D8EF0E-3E1E-49E8-C41F-6A8C470C0C23}"/>
              </a:ext>
            </a:extLst>
          </p:cNvPr>
          <p:cNvPicPr>
            <a:picLocks noChangeAspect="1"/>
          </p:cNvPicPr>
          <p:nvPr/>
        </p:nvPicPr>
        <p:blipFill>
          <a:blip r:embed="rId3"/>
          <a:stretch>
            <a:fillRect/>
          </a:stretch>
        </p:blipFill>
        <p:spPr>
          <a:xfrm>
            <a:off x="9462052" y="128724"/>
            <a:ext cx="2597427" cy="3231063"/>
          </a:xfrm>
          <a:prstGeom prst="rect">
            <a:avLst/>
          </a:prstGeom>
        </p:spPr>
      </p:pic>
      <p:pic>
        <p:nvPicPr>
          <p:cNvPr id="8" name="Picture 7">
            <a:extLst>
              <a:ext uri="{FF2B5EF4-FFF2-40B4-BE49-F238E27FC236}">
                <a16:creationId xmlns:a16="http://schemas.microsoft.com/office/drawing/2014/main" id="{B849ED3D-1EAC-7BAB-FF79-BE7B5F1D7F2F}"/>
              </a:ext>
            </a:extLst>
          </p:cNvPr>
          <p:cNvPicPr>
            <a:picLocks noChangeAspect="1"/>
          </p:cNvPicPr>
          <p:nvPr/>
        </p:nvPicPr>
        <p:blipFill>
          <a:blip r:embed="rId4"/>
          <a:stretch>
            <a:fillRect/>
          </a:stretch>
        </p:blipFill>
        <p:spPr>
          <a:xfrm>
            <a:off x="9206944" y="3429000"/>
            <a:ext cx="2597427" cy="388550"/>
          </a:xfrm>
          <a:prstGeom prst="rect">
            <a:avLst/>
          </a:prstGeom>
        </p:spPr>
      </p:pic>
    </p:spTree>
    <p:extLst>
      <p:ext uri="{BB962C8B-B14F-4D97-AF65-F5344CB8AC3E}">
        <p14:creationId xmlns:p14="http://schemas.microsoft.com/office/powerpoint/2010/main" val="3970519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2861A-879C-F5AC-77C8-161CFC650938}"/>
              </a:ext>
            </a:extLst>
          </p:cNvPr>
          <p:cNvSpPr>
            <a:spLocks noGrp="1"/>
          </p:cNvSpPr>
          <p:nvPr>
            <p:ph type="title"/>
          </p:nvPr>
        </p:nvSpPr>
        <p:spPr>
          <a:xfrm>
            <a:off x="342078" y="3462"/>
            <a:ext cx="9716322" cy="1452550"/>
          </a:xfrm>
        </p:spPr>
        <p:txBody>
          <a:bodyPr/>
          <a:lstStyle/>
          <a:p>
            <a:r>
              <a:rPr lang="en-US" dirty="0"/>
              <a:t>Green Flags</a:t>
            </a:r>
          </a:p>
        </p:txBody>
      </p:sp>
      <p:sp>
        <p:nvSpPr>
          <p:cNvPr id="3" name="Content Placeholder 2">
            <a:extLst>
              <a:ext uri="{FF2B5EF4-FFF2-40B4-BE49-F238E27FC236}">
                <a16:creationId xmlns:a16="http://schemas.microsoft.com/office/drawing/2014/main" id="{6517E0FF-1B43-302B-78B1-24E9EF6A5F46}"/>
              </a:ext>
            </a:extLst>
          </p:cNvPr>
          <p:cNvSpPr>
            <a:spLocks noGrp="1"/>
          </p:cNvSpPr>
          <p:nvPr>
            <p:ph idx="1"/>
          </p:nvPr>
        </p:nvSpPr>
        <p:spPr>
          <a:xfrm>
            <a:off x="1183340" y="1825625"/>
            <a:ext cx="10394674" cy="4745772"/>
          </a:xfrm>
        </p:spPr>
        <p:txBody>
          <a:bodyPr>
            <a:normAutofit/>
          </a:bodyPr>
          <a:lstStyle/>
          <a:p>
            <a:r>
              <a:rPr lang="en-US" sz="2000" dirty="0"/>
              <a:t>1. Social and relationship values. She seems totally aligned with me on core values and politics. Even on loyalty, honesty, family structure, eugenics, conspiracy, disgust for the needy, and racial prejudices.</a:t>
            </a:r>
          </a:p>
          <a:p>
            <a:r>
              <a:rPr lang="en-US" sz="2000" dirty="0"/>
              <a:t>2. Temperamentally stable. Not intent on inserting herself in my activates just to soak up my attention or monopolizing my time just for the sake of it.</a:t>
            </a:r>
          </a:p>
          <a:p>
            <a:r>
              <a:rPr lang="en-US" sz="2000" dirty="0"/>
              <a:t>3. Not vaccinated. She has a growing distrust of pharmaceuticals.</a:t>
            </a:r>
          </a:p>
          <a:p>
            <a:r>
              <a:rPr lang="en-US" sz="2000" dirty="0"/>
              <a:t>4. I may get along well with my in-laws. From the sounds of it we are aligned.</a:t>
            </a:r>
          </a:p>
          <a:p>
            <a:r>
              <a:rPr lang="en-US" sz="2000" dirty="0"/>
              <a:t>5. We are physically attracted to each other.</a:t>
            </a:r>
          </a:p>
          <a:p>
            <a:r>
              <a:rPr lang="en-US" sz="2000" dirty="0"/>
              <a:t>6. No major debt.</a:t>
            </a:r>
          </a:p>
          <a:p>
            <a:r>
              <a:rPr lang="en-US" sz="2000" dirty="0"/>
              <a:t>7. Good relationship with father and mother.</a:t>
            </a:r>
          </a:p>
          <a:p>
            <a:r>
              <a:rPr lang="en-US" sz="2000" dirty="0"/>
              <a:t>8. No history of rampant sexual promiscuity, relationship trauma, or STDs.</a:t>
            </a:r>
          </a:p>
          <a:p>
            <a:r>
              <a:rPr lang="en-US" sz="2000" dirty="0"/>
              <a:t>9. Heritage. We are 12</a:t>
            </a:r>
            <a:r>
              <a:rPr lang="en-US" sz="2000" baseline="30000" dirty="0"/>
              <a:t>th</a:t>
            </a:r>
            <a:r>
              <a:rPr lang="en-US" sz="2000" dirty="0"/>
              <a:t> cousins and her family goes back to </a:t>
            </a:r>
            <a:r>
              <a:rPr lang="en-US" sz="2000" dirty="0" err="1"/>
              <a:t>Plymoth</a:t>
            </a:r>
            <a:r>
              <a:rPr lang="en-US" sz="2000" dirty="0"/>
              <a:t> with no race-mixing since. </a:t>
            </a:r>
          </a:p>
          <a:p>
            <a:endParaRPr lang="en-US" sz="2400" dirty="0"/>
          </a:p>
        </p:txBody>
      </p:sp>
      <p:sp>
        <p:nvSpPr>
          <p:cNvPr id="4" name="TextBox 3">
            <a:extLst>
              <a:ext uri="{FF2B5EF4-FFF2-40B4-BE49-F238E27FC236}">
                <a16:creationId xmlns:a16="http://schemas.microsoft.com/office/drawing/2014/main" id="{ABA92333-13D5-BE35-27CF-413249ED76C8}"/>
              </a:ext>
            </a:extLst>
          </p:cNvPr>
          <p:cNvSpPr txBox="1"/>
          <p:nvPr/>
        </p:nvSpPr>
        <p:spPr>
          <a:xfrm>
            <a:off x="181870" y="1403736"/>
            <a:ext cx="1036320" cy="335417"/>
          </a:xfrm>
          <a:prstGeom prst="rect">
            <a:avLst/>
          </a:prstGeom>
        </p:spPr>
        <p:txBody>
          <a:bodyPr vert="horz" lIns="91440" tIns="45720" rIns="91440" bIns="45720" rtlCol="0">
            <a:normAutofit fontScale="92500" lnSpcReduction="10000"/>
          </a:bodyPr>
          <a:lstStyle>
            <a:lvl1pPr marL="228600"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dirty="0"/>
              <a:t>Value</a:t>
            </a:r>
          </a:p>
        </p:txBody>
      </p:sp>
      <p:sp>
        <p:nvSpPr>
          <p:cNvPr id="5" name="TextBox 4">
            <a:extLst>
              <a:ext uri="{FF2B5EF4-FFF2-40B4-BE49-F238E27FC236}">
                <a16:creationId xmlns:a16="http://schemas.microsoft.com/office/drawing/2014/main" id="{86E978AA-5218-3F54-9C3B-EAF7461F9DA0}"/>
              </a:ext>
            </a:extLst>
          </p:cNvPr>
          <p:cNvSpPr txBox="1"/>
          <p:nvPr/>
        </p:nvSpPr>
        <p:spPr>
          <a:xfrm>
            <a:off x="181870" y="1807587"/>
            <a:ext cx="1036320" cy="335417"/>
          </a:xfrm>
          <a:prstGeom prst="rect">
            <a:avLst/>
          </a:prstGeom>
        </p:spPr>
        <p:txBody>
          <a:bodyPr vert="horz" lIns="91440" tIns="45720" rIns="91440" bIns="45720" rtlCol="0">
            <a:normAutofit fontScale="92500" lnSpcReduction="10000"/>
          </a:bodyPr>
          <a:lstStyle>
            <a:lvl1pPr marL="228600"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dirty="0">
                <a:solidFill>
                  <a:schemeClr val="accent6">
                    <a:lumMod val="75000"/>
                  </a:schemeClr>
                </a:solidFill>
              </a:rPr>
              <a:t>High</a:t>
            </a:r>
          </a:p>
        </p:txBody>
      </p:sp>
      <p:sp>
        <p:nvSpPr>
          <p:cNvPr id="6" name="TextBox 5">
            <a:extLst>
              <a:ext uri="{FF2B5EF4-FFF2-40B4-BE49-F238E27FC236}">
                <a16:creationId xmlns:a16="http://schemas.microsoft.com/office/drawing/2014/main" id="{F72701A3-730C-7563-7998-1E8E5810D9EE}"/>
              </a:ext>
            </a:extLst>
          </p:cNvPr>
          <p:cNvSpPr txBox="1"/>
          <p:nvPr/>
        </p:nvSpPr>
        <p:spPr>
          <a:xfrm>
            <a:off x="181870" y="3453734"/>
            <a:ext cx="1036320" cy="335417"/>
          </a:xfrm>
          <a:prstGeom prst="rect">
            <a:avLst/>
          </a:prstGeom>
        </p:spPr>
        <p:txBody>
          <a:bodyPr vert="horz" lIns="91440" tIns="45720" rIns="91440" bIns="45720" rtlCol="0">
            <a:normAutofit fontScale="92500" lnSpcReduction="10000"/>
          </a:bodyPr>
          <a:lstStyle>
            <a:lvl1pPr marL="228600"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dirty="0">
                <a:solidFill>
                  <a:schemeClr val="accent4">
                    <a:lumMod val="60000"/>
                    <a:lumOff val="40000"/>
                  </a:schemeClr>
                </a:solidFill>
              </a:rPr>
              <a:t>Mid</a:t>
            </a:r>
          </a:p>
        </p:txBody>
      </p:sp>
      <p:sp>
        <p:nvSpPr>
          <p:cNvPr id="7" name="TextBox 6">
            <a:extLst>
              <a:ext uri="{FF2B5EF4-FFF2-40B4-BE49-F238E27FC236}">
                <a16:creationId xmlns:a16="http://schemas.microsoft.com/office/drawing/2014/main" id="{C9C44B9D-8B8B-583E-72B4-D988BDB5E9DA}"/>
              </a:ext>
            </a:extLst>
          </p:cNvPr>
          <p:cNvSpPr txBox="1"/>
          <p:nvPr/>
        </p:nvSpPr>
        <p:spPr>
          <a:xfrm>
            <a:off x="181870" y="4647640"/>
            <a:ext cx="1036320" cy="335417"/>
          </a:xfrm>
          <a:prstGeom prst="rect">
            <a:avLst/>
          </a:prstGeom>
        </p:spPr>
        <p:txBody>
          <a:bodyPr vert="horz" lIns="91440" tIns="45720" rIns="91440" bIns="45720" rtlCol="0">
            <a:normAutofit fontScale="92500" lnSpcReduction="10000"/>
          </a:bodyPr>
          <a:lstStyle>
            <a:lvl1pPr marL="228600"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dirty="0">
                <a:solidFill>
                  <a:schemeClr val="accent2"/>
                </a:solidFill>
              </a:rPr>
              <a:t>Low</a:t>
            </a:r>
          </a:p>
        </p:txBody>
      </p:sp>
      <p:sp>
        <p:nvSpPr>
          <p:cNvPr id="8" name="TextBox 7">
            <a:extLst>
              <a:ext uri="{FF2B5EF4-FFF2-40B4-BE49-F238E27FC236}">
                <a16:creationId xmlns:a16="http://schemas.microsoft.com/office/drawing/2014/main" id="{70CC410E-B4C5-3EFE-2BC7-C1A7EDF6A4B5}"/>
              </a:ext>
            </a:extLst>
          </p:cNvPr>
          <p:cNvSpPr txBox="1"/>
          <p:nvPr/>
        </p:nvSpPr>
        <p:spPr>
          <a:xfrm>
            <a:off x="181870" y="2812185"/>
            <a:ext cx="1036320" cy="335417"/>
          </a:xfrm>
          <a:prstGeom prst="rect">
            <a:avLst/>
          </a:prstGeom>
        </p:spPr>
        <p:txBody>
          <a:bodyPr vert="horz" lIns="91440" tIns="45720" rIns="91440" bIns="45720" rtlCol="0">
            <a:normAutofit fontScale="92500" lnSpcReduction="10000"/>
          </a:bodyPr>
          <a:lstStyle>
            <a:lvl1pPr marL="228600"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dirty="0">
                <a:solidFill>
                  <a:schemeClr val="accent6">
                    <a:lumMod val="75000"/>
                  </a:schemeClr>
                </a:solidFill>
              </a:rPr>
              <a:t>High</a:t>
            </a:r>
          </a:p>
        </p:txBody>
      </p:sp>
      <p:sp>
        <p:nvSpPr>
          <p:cNvPr id="9" name="TextBox 8">
            <a:extLst>
              <a:ext uri="{FF2B5EF4-FFF2-40B4-BE49-F238E27FC236}">
                <a16:creationId xmlns:a16="http://schemas.microsoft.com/office/drawing/2014/main" id="{CB96E4A0-6BAF-4CB0-13AE-2DDD2EAEDA75}"/>
              </a:ext>
            </a:extLst>
          </p:cNvPr>
          <p:cNvSpPr txBox="1"/>
          <p:nvPr/>
        </p:nvSpPr>
        <p:spPr>
          <a:xfrm>
            <a:off x="181870" y="4268987"/>
            <a:ext cx="1036320" cy="335417"/>
          </a:xfrm>
          <a:prstGeom prst="rect">
            <a:avLst/>
          </a:prstGeom>
        </p:spPr>
        <p:txBody>
          <a:bodyPr vert="horz" lIns="91440" tIns="45720" rIns="91440" bIns="45720" rtlCol="0">
            <a:normAutofit fontScale="92500" lnSpcReduction="10000"/>
          </a:bodyPr>
          <a:lstStyle>
            <a:lvl1pPr marL="228600"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dirty="0">
                <a:solidFill>
                  <a:schemeClr val="accent6">
                    <a:lumMod val="75000"/>
                  </a:schemeClr>
                </a:solidFill>
              </a:rPr>
              <a:t>High</a:t>
            </a:r>
          </a:p>
        </p:txBody>
      </p:sp>
      <p:sp>
        <p:nvSpPr>
          <p:cNvPr id="10" name="TextBox 9">
            <a:extLst>
              <a:ext uri="{FF2B5EF4-FFF2-40B4-BE49-F238E27FC236}">
                <a16:creationId xmlns:a16="http://schemas.microsoft.com/office/drawing/2014/main" id="{DE8D1255-C43A-A90C-FEFE-9E0E9B752E50}"/>
              </a:ext>
            </a:extLst>
          </p:cNvPr>
          <p:cNvSpPr txBox="1"/>
          <p:nvPr/>
        </p:nvSpPr>
        <p:spPr>
          <a:xfrm>
            <a:off x="181870" y="3875623"/>
            <a:ext cx="1036320" cy="335417"/>
          </a:xfrm>
          <a:prstGeom prst="rect">
            <a:avLst/>
          </a:prstGeom>
        </p:spPr>
        <p:txBody>
          <a:bodyPr vert="horz" lIns="91440" tIns="45720" rIns="91440" bIns="45720" rtlCol="0">
            <a:normAutofit fontScale="92500" lnSpcReduction="10000"/>
          </a:bodyPr>
          <a:lstStyle>
            <a:lvl1pPr marL="228600"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dirty="0">
                <a:solidFill>
                  <a:schemeClr val="accent4">
                    <a:lumMod val="60000"/>
                    <a:lumOff val="40000"/>
                  </a:schemeClr>
                </a:solidFill>
              </a:rPr>
              <a:t>Mid</a:t>
            </a:r>
          </a:p>
        </p:txBody>
      </p:sp>
      <p:sp>
        <p:nvSpPr>
          <p:cNvPr id="12" name="TextBox 11">
            <a:extLst>
              <a:ext uri="{FF2B5EF4-FFF2-40B4-BE49-F238E27FC236}">
                <a16:creationId xmlns:a16="http://schemas.microsoft.com/office/drawing/2014/main" id="{E47FA53D-2561-FD36-D9DB-EFFE175F0A47}"/>
              </a:ext>
            </a:extLst>
          </p:cNvPr>
          <p:cNvSpPr txBox="1"/>
          <p:nvPr/>
        </p:nvSpPr>
        <p:spPr>
          <a:xfrm>
            <a:off x="181870" y="5067394"/>
            <a:ext cx="1036320" cy="335417"/>
          </a:xfrm>
          <a:prstGeom prst="rect">
            <a:avLst/>
          </a:prstGeom>
        </p:spPr>
        <p:txBody>
          <a:bodyPr vert="horz" lIns="91440" tIns="45720" rIns="91440" bIns="45720" rtlCol="0">
            <a:normAutofit fontScale="92500" lnSpcReduction="10000"/>
          </a:bodyPr>
          <a:lstStyle>
            <a:lvl1pPr marL="228600"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dirty="0">
                <a:solidFill>
                  <a:schemeClr val="accent6">
                    <a:lumMod val="75000"/>
                  </a:schemeClr>
                </a:solidFill>
              </a:rPr>
              <a:t>High</a:t>
            </a:r>
          </a:p>
        </p:txBody>
      </p:sp>
      <p:sp>
        <p:nvSpPr>
          <p:cNvPr id="13" name="TextBox 12">
            <a:extLst>
              <a:ext uri="{FF2B5EF4-FFF2-40B4-BE49-F238E27FC236}">
                <a16:creationId xmlns:a16="http://schemas.microsoft.com/office/drawing/2014/main" id="{D769018C-A029-E346-4B1D-069B4E9BA480}"/>
              </a:ext>
            </a:extLst>
          </p:cNvPr>
          <p:cNvSpPr txBox="1"/>
          <p:nvPr/>
        </p:nvSpPr>
        <p:spPr>
          <a:xfrm>
            <a:off x="181870" y="5487148"/>
            <a:ext cx="1036320" cy="335417"/>
          </a:xfrm>
          <a:prstGeom prst="rect">
            <a:avLst/>
          </a:prstGeom>
        </p:spPr>
        <p:txBody>
          <a:bodyPr vert="horz" lIns="91440" tIns="45720" rIns="91440" bIns="45720" rtlCol="0">
            <a:normAutofit fontScale="92500" lnSpcReduction="10000"/>
          </a:bodyPr>
          <a:lstStyle>
            <a:lvl1pPr marL="228600"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dirty="0">
                <a:solidFill>
                  <a:schemeClr val="accent6">
                    <a:lumMod val="75000"/>
                  </a:schemeClr>
                </a:solidFill>
              </a:rPr>
              <a:t>High</a:t>
            </a:r>
          </a:p>
        </p:txBody>
      </p:sp>
      <p:sp>
        <p:nvSpPr>
          <p:cNvPr id="11" name="TextBox 10">
            <a:extLst>
              <a:ext uri="{FF2B5EF4-FFF2-40B4-BE49-F238E27FC236}">
                <a16:creationId xmlns:a16="http://schemas.microsoft.com/office/drawing/2014/main" id="{CD0B0386-FD56-3C32-D572-82C2B7EF131B}"/>
              </a:ext>
            </a:extLst>
          </p:cNvPr>
          <p:cNvSpPr txBox="1"/>
          <p:nvPr/>
        </p:nvSpPr>
        <p:spPr>
          <a:xfrm>
            <a:off x="181870" y="5906902"/>
            <a:ext cx="1036320" cy="335417"/>
          </a:xfrm>
          <a:prstGeom prst="rect">
            <a:avLst/>
          </a:prstGeom>
        </p:spPr>
        <p:txBody>
          <a:bodyPr vert="horz" lIns="91440" tIns="45720" rIns="91440" bIns="45720" rtlCol="0">
            <a:normAutofit fontScale="92500" lnSpcReduction="10000"/>
          </a:bodyPr>
          <a:lstStyle>
            <a:lvl1pPr marL="228600"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dirty="0">
                <a:solidFill>
                  <a:schemeClr val="accent6">
                    <a:lumMod val="75000"/>
                  </a:schemeClr>
                </a:solidFill>
              </a:rPr>
              <a:t>High</a:t>
            </a:r>
          </a:p>
        </p:txBody>
      </p:sp>
    </p:spTree>
    <p:extLst>
      <p:ext uri="{BB962C8B-B14F-4D97-AF65-F5344CB8AC3E}">
        <p14:creationId xmlns:p14="http://schemas.microsoft.com/office/powerpoint/2010/main" val="2049847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AA7E-D9BD-3BD3-82BB-697970EB63CE}"/>
              </a:ext>
            </a:extLst>
          </p:cNvPr>
          <p:cNvSpPr>
            <a:spLocks noGrp="1"/>
          </p:cNvSpPr>
          <p:nvPr>
            <p:ph type="title"/>
          </p:nvPr>
        </p:nvSpPr>
        <p:spPr>
          <a:xfrm>
            <a:off x="145654" y="128251"/>
            <a:ext cx="2955355" cy="818915"/>
          </a:xfrm>
        </p:spPr>
        <p:txBody>
          <a:bodyPr/>
          <a:lstStyle/>
          <a:p>
            <a:r>
              <a:rPr lang="en-US" dirty="0"/>
              <a:t>Family Tree</a:t>
            </a:r>
          </a:p>
        </p:txBody>
      </p:sp>
      <p:sp>
        <p:nvSpPr>
          <p:cNvPr id="4" name="TextBox 3">
            <a:extLst>
              <a:ext uri="{FF2B5EF4-FFF2-40B4-BE49-F238E27FC236}">
                <a16:creationId xmlns:a16="http://schemas.microsoft.com/office/drawing/2014/main" id="{ED2D89F8-A4C3-B624-5827-56E3B7D1033B}"/>
              </a:ext>
            </a:extLst>
          </p:cNvPr>
          <p:cNvSpPr txBox="1"/>
          <p:nvPr/>
        </p:nvSpPr>
        <p:spPr>
          <a:xfrm>
            <a:off x="5166899" y="2311577"/>
            <a:ext cx="3177986" cy="369332"/>
          </a:xfrm>
          <a:prstGeom prst="rect">
            <a:avLst/>
          </a:prstGeom>
          <a:noFill/>
        </p:spPr>
        <p:txBody>
          <a:bodyPr wrap="none" rtlCol="0">
            <a:spAutoFit/>
          </a:bodyPr>
          <a:lstStyle/>
          <a:p>
            <a:r>
              <a:rPr lang="en-US" dirty="0"/>
              <a:t>Judy Ann </a:t>
            </a:r>
            <a:r>
              <a:rPr lang="en-US" dirty="0" err="1"/>
              <a:t>Mceuen</a:t>
            </a:r>
            <a:r>
              <a:rPr lang="en-US" dirty="0"/>
              <a:t> Murphy Clark</a:t>
            </a:r>
          </a:p>
        </p:txBody>
      </p:sp>
      <p:sp>
        <p:nvSpPr>
          <p:cNvPr id="5" name="TextBox 4">
            <a:extLst>
              <a:ext uri="{FF2B5EF4-FFF2-40B4-BE49-F238E27FC236}">
                <a16:creationId xmlns:a16="http://schemas.microsoft.com/office/drawing/2014/main" id="{245554EA-D281-D0D2-6FF4-6475D2E2A893}"/>
              </a:ext>
            </a:extLst>
          </p:cNvPr>
          <p:cNvSpPr txBox="1"/>
          <p:nvPr/>
        </p:nvSpPr>
        <p:spPr>
          <a:xfrm>
            <a:off x="3672221" y="2280492"/>
            <a:ext cx="1436729" cy="369332"/>
          </a:xfrm>
          <a:prstGeom prst="rect">
            <a:avLst/>
          </a:prstGeom>
          <a:noFill/>
        </p:spPr>
        <p:txBody>
          <a:bodyPr wrap="square" rtlCol="0">
            <a:spAutoFit/>
          </a:bodyPr>
          <a:lstStyle/>
          <a:p>
            <a:r>
              <a:rPr lang="en-US" dirty="0"/>
              <a:t>Joe Murphy</a:t>
            </a:r>
          </a:p>
        </p:txBody>
      </p:sp>
      <p:sp>
        <p:nvSpPr>
          <p:cNvPr id="6" name="TextBox 5">
            <a:extLst>
              <a:ext uri="{FF2B5EF4-FFF2-40B4-BE49-F238E27FC236}">
                <a16:creationId xmlns:a16="http://schemas.microsoft.com/office/drawing/2014/main" id="{CB6651E9-4CFD-15D0-5569-C1CFAB34FEA7}"/>
              </a:ext>
            </a:extLst>
          </p:cNvPr>
          <p:cNvSpPr txBox="1"/>
          <p:nvPr/>
        </p:nvSpPr>
        <p:spPr>
          <a:xfrm>
            <a:off x="3796031" y="5596099"/>
            <a:ext cx="2079287" cy="369332"/>
          </a:xfrm>
          <a:prstGeom prst="rect">
            <a:avLst/>
          </a:prstGeom>
          <a:noFill/>
        </p:spPr>
        <p:txBody>
          <a:bodyPr wrap="none" rtlCol="0">
            <a:spAutoFit/>
          </a:bodyPr>
          <a:lstStyle/>
          <a:p>
            <a:r>
              <a:rPr lang="en-US" dirty="0"/>
              <a:t>Jason David Murphy</a:t>
            </a:r>
          </a:p>
        </p:txBody>
      </p:sp>
      <p:sp>
        <p:nvSpPr>
          <p:cNvPr id="7" name="TextBox 6">
            <a:extLst>
              <a:ext uri="{FF2B5EF4-FFF2-40B4-BE49-F238E27FC236}">
                <a16:creationId xmlns:a16="http://schemas.microsoft.com/office/drawing/2014/main" id="{DD540CF0-69D3-0177-B923-15C6B6301A56}"/>
              </a:ext>
            </a:extLst>
          </p:cNvPr>
          <p:cNvSpPr txBox="1"/>
          <p:nvPr/>
        </p:nvSpPr>
        <p:spPr>
          <a:xfrm>
            <a:off x="6351273" y="5607796"/>
            <a:ext cx="1799386" cy="369332"/>
          </a:xfrm>
          <a:prstGeom prst="rect">
            <a:avLst/>
          </a:prstGeom>
          <a:noFill/>
        </p:spPr>
        <p:txBody>
          <a:bodyPr wrap="square" rtlCol="0">
            <a:spAutoFit/>
          </a:bodyPr>
          <a:lstStyle/>
          <a:p>
            <a:r>
              <a:rPr lang="en-US" dirty="0"/>
              <a:t>Stephanie</a:t>
            </a:r>
          </a:p>
        </p:txBody>
      </p:sp>
      <p:sp>
        <p:nvSpPr>
          <p:cNvPr id="8" name="TextBox 7">
            <a:extLst>
              <a:ext uri="{FF2B5EF4-FFF2-40B4-BE49-F238E27FC236}">
                <a16:creationId xmlns:a16="http://schemas.microsoft.com/office/drawing/2014/main" id="{159B2A84-BC02-5B7B-E526-650999CA1A45}"/>
              </a:ext>
            </a:extLst>
          </p:cNvPr>
          <p:cNvSpPr txBox="1"/>
          <p:nvPr/>
        </p:nvSpPr>
        <p:spPr>
          <a:xfrm>
            <a:off x="3936211" y="6276634"/>
            <a:ext cx="1918026" cy="369332"/>
          </a:xfrm>
          <a:prstGeom prst="rect">
            <a:avLst/>
          </a:prstGeom>
          <a:noFill/>
        </p:spPr>
        <p:txBody>
          <a:bodyPr wrap="none" rtlCol="0">
            <a:spAutoFit/>
          </a:bodyPr>
          <a:lstStyle/>
          <a:p>
            <a:r>
              <a:rPr lang="en-US" dirty="0"/>
              <a:t>Maddison Murphy</a:t>
            </a:r>
          </a:p>
        </p:txBody>
      </p:sp>
      <p:cxnSp>
        <p:nvCxnSpPr>
          <p:cNvPr id="11" name="Straight Connector 10">
            <a:extLst>
              <a:ext uri="{FF2B5EF4-FFF2-40B4-BE49-F238E27FC236}">
                <a16:creationId xmlns:a16="http://schemas.microsoft.com/office/drawing/2014/main" id="{168A6CB4-1175-338A-7952-4ADAE03CA988}"/>
              </a:ext>
            </a:extLst>
          </p:cNvPr>
          <p:cNvCxnSpPr>
            <a:cxnSpLocks/>
          </p:cNvCxnSpPr>
          <p:nvPr/>
        </p:nvCxnSpPr>
        <p:spPr>
          <a:xfrm flipH="1">
            <a:off x="4835674" y="2496243"/>
            <a:ext cx="3933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E2EDA05-9386-431D-9E32-0F72FB028A0B}"/>
              </a:ext>
            </a:extLst>
          </p:cNvPr>
          <p:cNvCxnSpPr>
            <a:cxnSpLocks/>
            <a:endCxn id="4" idx="0"/>
          </p:cNvCxnSpPr>
          <p:nvPr/>
        </p:nvCxnSpPr>
        <p:spPr>
          <a:xfrm flipH="1">
            <a:off x="6755892" y="1163581"/>
            <a:ext cx="1460456" cy="11479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896C78B-A0C0-0D04-CAF8-0867D94C04BA}"/>
              </a:ext>
            </a:extLst>
          </p:cNvPr>
          <p:cNvCxnSpPr>
            <a:cxnSpLocks/>
            <a:endCxn id="6" idx="0"/>
          </p:cNvCxnSpPr>
          <p:nvPr/>
        </p:nvCxnSpPr>
        <p:spPr>
          <a:xfrm flipH="1">
            <a:off x="4835675" y="2496243"/>
            <a:ext cx="196689" cy="3099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ED5AE5E-D21B-D303-400D-D6C62EFB7692}"/>
              </a:ext>
            </a:extLst>
          </p:cNvPr>
          <p:cNvCxnSpPr>
            <a:cxnSpLocks/>
          </p:cNvCxnSpPr>
          <p:nvPr/>
        </p:nvCxnSpPr>
        <p:spPr>
          <a:xfrm>
            <a:off x="7135413" y="5319988"/>
            <a:ext cx="3556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1F8014-5DEF-8296-D067-0697CF494DE9}"/>
              </a:ext>
            </a:extLst>
          </p:cNvPr>
          <p:cNvCxnSpPr/>
          <p:nvPr/>
        </p:nvCxnSpPr>
        <p:spPr>
          <a:xfrm>
            <a:off x="7302775" y="5319988"/>
            <a:ext cx="0" cy="2878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7100F0-6745-99AF-9701-9DFB90BAC35F}"/>
              </a:ext>
            </a:extLst>
          </p:cNvPr>
          <p:cNvCxnSpPr>
            <a:cxnSpLocks/>
          </p:cNvCxnSpPr>
          <p:nvPr/>
        </p:nvCxnSpPr>
        <p:spPr>
          <a:xfrm flipV="1">
            <a:off x="7861837" y="1140689"/>
            <a:ext cx="749665" cy="228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B47C053-B40C-5F71-5E76-855162EE2903}"/>
              </a:ext>
            </a:extLst>
          </p:cNvPr>
          <p:cNvCxnSpPr>
            <a:cxnSpLocks/>
          </p:cNvCxnSpPr>
          <p:nvPr/>
        </p:nvCxnSpPr>
        <p:spPr>
          <a:xfrm>
            <a:off x="2562679" y="1594923"/>
            <a:ext cx="1855305" cy="699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16AE253-9704-C95F-D787-BB877FBB42A4}"/>
              </a:ext>
            </a:extLst>
          </p:cNvPr>
          <p:cNvCxnSpPr>
            <a:cxnSpLocks/>
          </p:cNvCxnSpPr>
          <p:nvPr/>
        </p:nvCxnSpPr>
        <p:spPr>
          <a:xfrm>
            <a:off x="2187847" y="1594923"/>
            <a:ext cx="913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DD4E74C-EEF0-2D9E-B7EC-ABA255045F96}"/>
              </a:ext>
            </a:extLst>
          </p:cNvPr>
          <p:cNvCxnSpPr>
            <a:cxnSpLocks/>
          </p:cNvCxnSpPr>
          <p:nvPr/>
        </p:nvCxnSpPr>
        <p:spPr>
          <a:xfrm>
            <a:off x="5962596" y="5833224"/>
            <a:ext cx="3556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C63E0FB-4165-0422-3C30-4F5BC6356482}"/>
              </a:ext>
            </a:extLst>
          </p:cNvPr>
          <p:cNvCxnSpPr/>
          <p:nvPr/>
        </p:nvCxnSpPr>
        <p:spPr>
          <a:xfrm>
            <a:off x="6129958" y="5833224"/>
            <a:ext cx="0" cy="28780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88E99A5-1F50-4DF7-1517-65537EFE8485}"/>
              </a:ext>
            </a:extLst>
          </p:cNvPr>
          <p:cNvCxnSpPr>
            <a:cxnSpLocks/>
          </p:cNvCxnSpPr>
          <p:nvPr/>
        </p:nvCxnSpPr>
        <p:spPr>
          <a:xfrm>
            <a:off x="5460481" y="6121032"/>
            <a:ext cx="67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22540E6-D213-B42B-785E-98A7FF2BABC4}"/>
              </a:ext>
            </a:extLst>
          </p:cNvPr>
          <p:cNvCxnSpPr>
            <a:cxnSpLocks/>
          </p:cNvCxnSpPr>
          <p:nvPr/>
        </p:nvCxnSpPr>
        <p:spPr>
          <a:xfrm>
            <a:off x="5460481" y="6121032"/>
            <a:ext cx="0" cy="155602"/>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B017842-8C12-2EB2-D07E-13C32A395664}"/>
              </a:ext>
            </a:extLst>
          </p:cNvPr>
          <p:cNvSpPr txBox="1"/>
          <p:nvPr/>
        </p:nvSpPr>
        <p:spPr>
          <a:xfrm>
            <a:off x="6096000" y="956023"/>
            <a:ext cx="1885453" cy="369332"/>
          </a:xfrm>
          <a:prstGeom prst="rect">
            <a:avLst/>
          </a:prstGeom>
          <a:noFill/>
        </p:spPr>
        <p:txBody>
          <a:bodyPr wrap="none" rtlCol="0">
            <a:spAutoFit/>
          </a:bodyPr>
          <a:lstStyle/>
          <a:p>
            <a:r>
              <a:rPr lang="en-US" dirty="0"/>
              <a:t>Melba Ruth Miller</a:t>
            </a:r>
          </a:p>
        </p:txBody>
      </p:sp>
      <p:sp>
        <p:nvSpPr>
          <p:cNvPr id="37" name="TextBox 36">
            <a:extLst>
              <a:ext uri="{FF2B5EF4-FFF2-40B4-BE49-F238E27FC236}">
                <a16:creationId xmlns:a16="http://schemas.microsoft.com/office/drawing/2014/main" id="{462C97B3-08A4-C5B6-1E53-F6CD79B7D1F0}"/>
              </a:ext>
            </a:extLst>
          </p:cNvPr>
          <p:cNvSpPr txBox="1"/>
          <p:nvPr/>
        </p:nvSpPr>
        <p:spPr>
          <a:xfrm>
            <a:off x="8668803" y="947166"/>
            <a:ext cx="1314784" cy="369332"/>
          </a:xfrm>
          <a:prstGeom prst="rect">
            <a:avLst/>
          </a:prstGeom>
          <a:noFill/>
        </p:spPr>
        <p:txBody>
          <a:bodyPr wrap="none" rtlCol="0">
            <a:spAutoFit/>
          </a:bodyPr>
          <a:lstStyle/>
          <a:p>
            <a:r>
              <a:rPr lang="en-US" dirty="0"/>
              <a:t>Joe </a:t>
            </a:r>
            <a:r>
              <a:rPr lang="en-US" dirty="0" err="1"/>
              <a:t>McEuen</a:t>
            </a:r>
            <a:endParaRPr lang="en-US" dirty="0"/>
          </a:p>
        </p:txBody>
      </p:sp>
    </p:spTree>
    <p:extLst>
      <p:ext uri="{BB962C8B-B14F-4D97-AF65-F5344CB8AC3E}">
        <p14:creationId xmlns:p14="http://schemas.microsoft.com/office/powerpoint/2010/main" val="2268132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8436-643A-DD0D-73D9-9F075CFAD9EA}"/>
              </a:ext>
            </a:extLst>
          </p:cNvPr>
          <p:cNvSpPr>
            <a:spLocks noGrp="1"/>
          </p:cNvSpPr>
          <p:nvPr>
            <p:ph type="title"/>
          </p:nvPr>
        </p:nvSpPr>
        <p:spPr>
          <a:xfrm>
            <a:off x="0" y="0"/>
            <a:ext cx="10515600" cy="809145"/>
          </a:xfrm>
        </p:spPr>
        <p:txBody>
          <a:bodyPr/>
          <a:lstStyle/>
          <a:p>
            <a:r>
              <a:rPr lang="en-US" dirty="0"/>
              <a:t>Possible Career Choices</a:t>
            </a:r>
          </a:p>
        </p:txBody>
      </p:sp>
      <p:sp>
        <p:nvSpPr>
          <p:cNvPr id="3" name="TextBox 2">
            <a:extLst>
              <a:ext uri="{FF2B5EF4-FFF2-40B4-BE49-F238E27FC236}">
                <a16:creationId xmlns:a16="http://schemas.microsoft.com/office/drawing/2014/main" id="{5B262EA2-71B2-A7C0-437D-250907AAAA2C}"/>
              </a:ext>
            </a:extLst>
          </p:cNvPr>
          <p:cNvSpPr txBox="1"/>
          <p:nvPr/>
        </p:nvSpPr>
        <p:spPr>
          <a:xfrm>
            <a:off x="203931" y="1177537"/>
            <a:ext cx="11393819" cy="5078313"/>
          </a:xfrm>
          <a:prstGeom prst="rect">
            <a:avLst/>
          </a:prstGeom>
          <a:noFill/>
        </p:spPr>
        <p:txBody>
          <a:bodyPr wrap="square" rtlCol="0">
            <a:spAutoFit/>
          </a:bodyPr>
          <a:lstStyle/>
          <a:p>
            <a:r>
              <a:rPr lang="en-US" dirty="0"/>
              <a:t>I have said repeatedly that my career is not supplying me with any sense of self worth other than the paycheck that maintains my standard of living. Therefor I need to consider other options that I may wish to pursue. I need to outline each option’s effort to achieve, requirements, and outcomes. </a:t>
            </a:r>
          </a:p>
          <a:p>
            <a:endParaRPr lang="en-US" dirty="0"/>
          </a:p>
          <a:p>
            <a:endParaRPr lang="en-US" dirty="0"/>
          </a:p>
          <a:p>
            <a:r>
              <a:rPr lang="en-US" dirty="0"/>
              <a:t>Options:</a:t>
            </a:r>
          </a:p>
          <a:p>
            <a:pPr marL="285750" indent="-285750">
              <a:buFont typeface="Arial" panose="020B0604020202020204" pitchFamily="34" charset="0"/>
              <a:buChar char="•"/>
            </a:pPr>
            <a:r>
              <a:rPr lang="en-US" dirty="0">
                <a:highlight>
                  <a:srgbClr val="FFFF00"/>
                </a:highlight>
              </a:rPr>
              <a:t>Reliability Engineer at Lockheed</a:t>
            </a:r>
          </a:p>
          <a:p>
            <a:pPr marL="285750" indent="-285750">
              <a:buFont typeface="Arial" panose="020B0604020202020204" pitchFamily="34" charset="0"/>
              <a:buChar char="•"/>
            </a:pPr>
            <a:r>
              <a:rPr lang="en-US" dirty="0"/>
              <a:t>Lawyer</a:t>
            </a:r>
          </a:p>
          <a:p>
            <a:pPr marL="285750" indent="-285750">
              <a:buFont typeface="Arial" panose="020B0604020202020204" pitchFamily="34" charset="0"/>
              <a:buChar char="•"/>
            </a:pPr>
            <a:r>
              <a:rPr lang="en-US" dirty="0"/>
              <a:t>Language/Humanities</a:t>
            </a:r>
          </a:p>
          <a:p>
            <a:pPr marL="285750" indent="-285750">
              <a:buFont typeface="Arial" panose="020B0604020202020204" pitchFamily="34" charset="0"/>
              <a:buChar char="•"/>
            </a:pPr>
            <a:r>
              <a:rPr lang="en-US" dirty="0"/>
              <a:t>CIA</a:t>
            </a:r>
          </a:p>
          <a:p>
            <a:pPr marL="285750" indent="-285750">
              <a:buFont typeface="Arial" panose="020B0604020202020204" pitchFamily="34" charset="0"/>
              <a:buChar char="•"/>
            </a:pPr>
            <a:r>
              <a:rPr lang="en-US" dirty="0"/>
              <a:t>Private Investigator</a:t>
            </a:r>
          </a:p>
          <a:p>
            <a:pPr marL="285750" indent="-285750">
              <a:buFont typeface="Arial" panose="020B0604020202020204" pitchFamily="34" charset="0"/>
              <a:buChar char="•"/>
            </a:pPr>
            <a:r>
              <a:rPr lang="en-US" dirty="0"/>
              <a:t>Climbing Instructor</a:t>
            </a:r>
          </a:p>
          <a:p>
            <a:pPr marL="285750" indent="-285750">
              <a:buFont typeface="Arial" panose="020B0604020202020204" pitchFamily="34" charset="0"/>
              <a:buChar char="•"/>
            </a:pPr>
            <a:r>
              <a:rPr lang="en-US" dirty="0"/>
              <a:t>Home Security/Drone Security Specialist</a:t>
            </a:r>
          </a:p>
          <a:p>
            <a:pPr marL="285750" indent="-285750">
              <a:buFont typeface="Arial" panose="020B0604020202020204" pitchFamily="34" charset="0"/>
              <a:buChar char="•"/>
            </a:pPr>
            <a:r>
              <a:rPr lang="en-US" dirty="0"/>
              <a:t>Furniture Restoration</a:t>
            </a:r>
          </a:p>
          <a:p>
            <a:pPr marL="285750" indent="-285750">
              <a:buFont typeface="Arial" panose="020B0604020202020204" pitchFamily="34" charset="0"/>
              <a:buChar char="•"/>
            </a:pPr>
            <a:r>
              <a:rPr lang="en-US" dirty="0"/>
              <a:t>Craft Goods</a:t>
            </a:r>
          </a:p>
          <a:p>
            <a:pPr marL="285750" indent="-285750">
              <a:buFont typeface="Arial" panose="020B0604020202020204" pitchFamily="34" charset="0"/>
              <a:buChar char="•"/>
            </a:pPr>
            <a:r>
              <a:rPr lang="en-US" dirty="0"/>
              <a:t>Political Career</a:t>
            </a:r>
          </a:p>
          <a:p>
            <a:pPr marL="285750" indent="-285750">
              <a:buFont typeface="Arial" panose="020B0604020202020204" pitchFamily="34" charset="0"/>
              <a:buChar char="•"/>
            </a:pPr>
            <a:r>
              <a:rPr lang="en-US" dirty="0"/>
              <a:t>Position of Institutional Power (Government, Higher Education, etc.)</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13435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B375-9826-EC27-7D97-55BC52E384CE}"/>
              </a:ext>
            </a:extLst>
          </p:cNvPr>
          <p:cNvSpPr>
            <a:spLocks noGrp="1"/>
          </p:cNvSpPr>
          <p:nvPr>
            <p:ph type="title"/>
          </p:nvPr>
        </p:nvSpPr>
        <p:spPr>
          <a:xfrm>
            <a:off x="144724" y="189408"/>
            <a:ext cx="11913513" cy="1325563"/>
          </a:xfrm>
        </p:spPr>
        <p:txBody>
          <a:bodyPr/>
          <a:lstStyle/>
          <a:p>
            <a:endParaRPr lang="en-US"/>
          </a:p>
        </p:txBody>
      </p:sp>
      <p:graphicFrame>
        <p:nvGraphicFramePr>
          <p:cNvPr id="3" name="Table 2">
            <a:extLst>
              <a:ext uri="{FF2B5EF4-FFF2-40B4-BE49-F238E27FC236}">
                <a16:creationId xmlns:a16="http://schemas.microsoft.com/office/drawing/2014/main" id="{BC01E330-94C2-52EA-300F-B87B0E23B62B}"/>
              </a:ext>
            </a:extLst>
          </p:cNvPr>
          <p:cNvGraphicFramePr>
            <a:graphicFrameLocks noGrp="1"/>
          </p:cNvGraphicFramePr>
          <p:nvPr>
            <p:extLst>
              <p:ext uri="{D42A27DB-BD31-4B8C-83A1-F6EECF244321}">
                <p14:modId xmlns:p14="http://schemas.microsoft.com/office/powerpoint/2010/main" val="112719040"/>
              </p:ext>
            </p:extLst>
          </p:nvPr>
        </p:nvGraphicFramePr>
        <p:xfrm>
          <a:off x="144725" y="1632105"/>
          <a:ext cx="11913514" cy="3710924"/>
        </p:xfrm>
        <a:graphic>
          <a:graphicData uri="http://schemas.openxmlformats.org/drawingml/2006/table">
            <a:tbl>
              <a:tblPr firstRow="1" bandRow="1">
                <a:tableStyleId>{5C22544A-7EE6-4342-B048-85BDC9FD1C3A}</a:tableStyleId>
              </a:tblPr>
              <a:tblGrid>
                <a:gridCol w="1712268">
                  <a:extLst>
                    <a:ext uri="{9D8B030D-6E8A-4147-A177-3AD203B41FA5}">
                      <a16:colId xmlns:a16="http://schemas.microsoft.com/office/drawing/2014/main" val="1399741587"/>
                    </a:ext>
                  </a:extLst>
                </a:gridCol>
                <a:gridCol w="1712268">
                  <a:extLst>
                    <a:ext uri="{9D8B030D-6E8A-4147-A177-3AD203B41FA5}">
                      <a16:colId xmlns:a16="http://schemas.microsoft.com/office/drawing/2014/main" val="1925918126"/>
                    </a:ext>
                  </a:extLst>
                </a:gridCol>
                <a:gridCol w="1712268">
                  <a:extLst>
                    <a:ext uri="{9D8B030D-6E8A-4147-A177-3AD203B41FA5}">
                      <a16:colId xmlns:a16="http://schemas.microsoft.com/office/drawing/2014/main" val="4165769606"/>
                    </a:ext>
                  </a:extLst>
                </a:gridCol>
                <a:gridCol w="1712268">
                  <a:extLst>
                    <a:ext uri="{9D8B030D-6E8A-4147-A177-3AD203B41FA5}">
                      <a16:colId xmlns:a16="http://schemas.microsoft.com/office/drawing/2014/main" val="835958853"/>
                    </a:ext>
                  </a:extLst>
                </a:gridCol>
                <a:gridCol w="1712268">
                  <a:extLst>
                    <a:ext uri="{9D8B030D-6E8A-4147-A177-3AD203B41FA5}">
                      <a16:colId xmlns:a16="http://schemas.microsoft.com/office/drawing/2014/main" val="2323691892"/>
                    </a:ext>
                  </a:extLst>
                </a:gridCol>
                <a:gridCol w="1648364">
                  <a:extLst>
                    <a:ext uri="{9D8B030D-6E8A-4147-A177-3AD203B41FA5}">
                      <a16:colId xmlns:a16="http://schemas.microsoft.com/office/drawing/2014/main" val="165045646"/>
                    </a:ext>
                  </a:extLst>
                </a:gridCol>
                <a:gridCol w="1703810">
                  <a:extLst>
                    <a:ext uri="{9D8B030D-6E8A-4147-A177-3AD203B41FA5}">
                      <a16:colId xmlns:a16="http://schemas.microsoft.com/office/drawing/2014/main" val="2211571371"/>
                    </a:ext>
                  </a:extLst>
                </a:gridCol>
              </a:tblGrid>
              <a:tr h="1032812">
                <a:tc>
                  <a:txBody>
                    <a:bodyPr/>
                    <a:lstStyle/>
                    <a:p>
                      <a:r>
                        <a:rPr lang="en-US" sz="1600" dirty="0"/>
                        <a:t>Career</a:t>
                      </a:r>
                    </a:p>
                  </a:txBody>
                  <a:tcPr/>
                </a:tc>
                <a:tc>
                  <a:txBody>
                    <a:bodyPr/>
                    <a:lstStyle/>
                    <a:p>
                      <a:r>
                        <a:rPr lang="en-US" sz="1600" dirty="0"/>
                        <a:t>Quit?</a:t>
                      </a:r>
                    </a:p>
                    <a:p>
                      <a:r>
                        <a:rPr lang="en-US" sz="1600" dirty="0"/>
                        <a:t>Outlook 3 </a:t>
                      </a:r>
                      <a:r>
                        <a:rPr lang="en-US" sz="1600" dirty="0" err="1"/>
                        <a:t>mo</a:t>
                      </a:r>
                      <a:endParaRPr lang="en-US" sz="1600" dirty="0"/>
                    </a:p>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a:t>
                      </a:r>
                    </a:p>
                    <a:p>
                      <a:r>
                        <a:rPr lang="en-US" sz="1600" dirty="0"/>
                        <a:t>Outlook 1 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a:t>
                      </a:r>
                    </a:p>
                    <a:p>
                      <a:r>
                        <a:rPr lang="en-US" sz="1600" dirty="0"/>
                        <a:t>Outlook 3 years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a:t>
                      </a:r>
                    </a:p>
                    <a:p>
                      <a:r>
                        <a:rPr lang="en-US" sz="1600" dirty="0"/>
                        <a:t>Outlook 5 years</a:t>
                      </a:r>
                    </a:p>
                  </a:txBody>
                  <a:tcPr/>
                </a:tc>
                <a:tc>
                  <a:txBody>
                    <a:bodyPr/>
                    <a:lstStyle/>
                    <a:p>
                      <a:r>
                        <a:rPr lang="en-US" sz="1600" dirty="0"/>
                        <a:t>Mental Health Pros</a:t>
                      </a:r>
                    </a:p>
                  </a:txBody>
                  <a:tcPr/>
                </a:tc>
                <a:tc>
                  <a:txBody>
                    <a:bodyPr/>
                    <a:lstStyle/>
                    <a:p>
                      <a:r>
                        <a:rPr lang="en-US" sz="1600" dirty="0"/>
                        <a:t>Mental Health Cons</a:t>
                      </a:r>
                    </a:p>
                  </a:txBody>
                  <a:tcPr/>
                </a:tc>
                <a:extLst>
                  <a:ext uri="{0D108BD9-81ED-4DB2-BD59-A6C34878D82A}">
                    <a16:rowId xmlns:a16="http://schemas.microsoft.com/office/drawing/2014/main" val="435125623"/>
                  </a:ext>
                </a:extLst>
              </a:tr>
              <a:tr h="1082176">
                <a:tc>
                  <a:txBody>
                    <a:bodyPr/>
                    <a:lstStyle/>
                    <a:p>
                      <a:r>
                        <a:rPr lang="en-US" sz="1200" dirty="0"/>
                        <a:t>Reliability Engineer</a:t>
                      </a:r>
                    </a:p>
                  </a:txBody>
                  <a:tcPr/>
                </a:tc>
                <a:tc>
                  <a:txBody>
                    <a:bodyPr/>
                    <a:lstStyle/>
                    <a:p>
                      <a:r>
                        <a:rPr lang="en-US" sz="1200" dirty="0"/>
                        <a:t>No</a:t>
                      </a:r>
                    </a:p>
                    <a:p>
                      <a:r>
                        <a:rPr lang="en-US" sz="1200" dirty="0"/>
                        <a:t>130K w/ minor effort.</a:t>
                      </a:r>
                    </a:p>
                  </a:txBody>
                  <a:tcPr/>
                </a:tc>
                <a:tc>
                  <a:txBody>
                    <a:bodyPr/>
                    <a:lstStyle/>
                    <a:p>
                      <a:r>
                        <a:rPr lang="en-US" sz="1200" dirty="0"/>
                        <a:t>No</a:t>
                      </a:r>
                    </a:p>
                    <a:p>
                      <a:r>
                        <a:rPr lang="en-US" sz="1200" dirty="0"/>
                        <a:t>135K w/ minor effort.</a:t>
                      </a:r>
                    </a:p>
                  </a:txBody>
                  <a:tcPr/>
                </a:tc>
                <a:tc>
                  <a:txBody>
                    <a:bodyPr/>
                    <a:lstStyle/>
                    <a:p>
                      <a:r>
                        <a:rPr lang="en-US" sz="1200" dirty="0"/>
                        <a:t>No</a:t>
                      </a:r>
                    </a:p>
                    <a:p>
                      <a:r>
                        <a:rPr lang="en-US" sz="1200" dirty="0"/>
                        <a:t>146K w/ minor effort</a:t>
                      </a:r>
                    </a:p>
                  </a:txBody>
                  <a:tcPr/>
                </a:tc>
                <a:tc>
                  <a:txBody>
                    <a:bodyPr/>
                    <a:lstStyle/>
                    <a:p>
                      <a:r>
                        <a:rPr lang="en-US" sz="1200" dirty="0"/>
                        <a:t>No</a:t>
                      </a:r>
                    </a:p>
                    <a:p>
                      <a:r>
                        <a:rPr lang="en-US" sz="1200" dirty="0"/>
                        <a:t>160K w/ minor effort</a:t>
                      </a:r>
                    </a:p>
                  </a:txBody>
                  <a:tcPr/>
                </a:tc>
                <a:tc>
                  <a:txBody>
                    <a:bodyPr/>
                    <a:lstStyle/>
                    <a:p>
                      <a:r>
                        <a:rPr lang="en-US" sz="1200" dirty="0"/>
                        <a:t>Commitment would reduce anxiety associated with procrastination. </a:t>
                      </a:r>
                    </a:p>
                  </a:txBody>
                  <a:tcPr/>
                </a:tc>
                <a:tc>
                  <a:txBody>
                    <a:bodyPr/>
                    <a:lstStyle/>
                    <a:p>
                      <a:r>
                        <a:rPr lang="en-US" sz="1200" dirty="0"/>
                        <a:t>Subject to “The Man”</a:t>
                      </a:r>
                    </a:p>
                    <a:p>
                      <a:r>
                        <a:rPr lang="en-US" sz="1200" dirty="0"/>
                        <a:t>Lack of belief in underlying mission without cope. Denial of true self/masculinity.</a:t>
                      </a:r>
                    </a:p>
                  </a:txBody>
                  <a:tcPr/>
                </a:tc>
                <a:extLst>
                  <a:ext uri="{0D108BD9-81ED-4DB2-BD59-A6C34878D82A}">
                    <a16:rowId xmlns:a16="http://schemas.microsoft.com/office/drawing/2014/main" val="1700495147"/>
                  </a:ext>
                </a:extLst>
              </a:tr>
              <a:tr h="398984">
                <a:tc>
                  <a:txBody>
                    <a:bodyPr/>
                    <a:lstStyle/>
                    <a:p>
                      <a:endParaRPr lang="en-US" sz="1200" dirty="0"/>
                    </a:p>
                  </a:txBody>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a:p>
                  </a:txBody>
                  <a:tcPr/>
                </a:tc>
                <a:tc>
                  <a:txBody>
                    <a:bodyPr/>
                    <a:lstStyle/>
                    <a:p>
                      <a:endParaRPr lang="en-US" sz="1200" dirty="0"/>
                    </a:p>
                  </a:txBody>
                  <a:tcPr/>
                </a:tc>
                <a:tc>
                  <a:txBody>
                    <a:bodyPr/>
                    <a:lstStyle/>
                    <a:p>
                      <a:endParaRPr lang="en-US" sz="1200"/>
                    </a:p>
                  </a:txBody>
                  <a:tcPr/>
                </a:tc>
                <a:extLst>
                  <a:ext uri="{0D108BD9-81ED-4DB2-BD59-A6C34878D82A}">
                    <a16:rowId xmlns:a16="http://schemas.microsoft.com/office/drawing/2014/main" val="1255345841"/>
                  </a:ext>
                </a:extLst>
              </a:tr>
              <a:tr h="398984">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199193209"/>
                  </a:ext>
                </a:extLst>
              </a:tr>
              <a:tr h="398984">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3466304591"/>
                  </a:ext>
                </a:extLst>
              </a:tr>
              <a:tr h="398984">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502809528"/>
                  </a:ext>
                </a:extLst>
              </a:tr>
            </a:tbl>
          </a:graphicData>
        </a:graphic>
      </p:graphicFrame>
    </p:spTree>
    <p:extLst>
      <p:ext uri="{BB962C8B-B14F-4D97-AF65-F5344CB8AC3E}">
        <p14:creationId xmlns:p14="http://schemas.microsoft.com/office/powerpoint/2010/main" val="2104090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2861A-879C-F5AC-77C8-161CFC650938}"/>
              </a:ext>
            </a:extLst>
          </p:cNvPr>
          <p:cNvSpPr>
            <a:spLocks noGrp="1"/>
          </p:cNvSpPr>
          <p:nvPr>
            <p:ph type="title"/>
          </p:nvPr>
        </p:nvSpPr>
        <p:spPr>
          <a:xfrm>
            <a:off x="206187" y="218154"/>
            <a:ext cx="11779623" cy="1166118"/>
          </a:xfrm>
          <a:solidFill>
            <a:schemeClr val="tx1"/>
          </a:solidFill>
          <a:effectLst>
            <a:outerShdw blurRad="50800" dist="38100" dir="2700000" algn="tl" rotWithShape="0">
              <a:prstClr val="black">
                <a:alpha val="40000"/>
              </a:prstClr>
            </a:outerShdw>
          </a:effectLst>
        </p:spPr>
        <p:txBody>
          <a:bodyPr>
            <a:noAutofit/>
          </a:bodyPr>
          <a:lstStyle/>
          <a:p>
            <a:pPr algn="ctr"/>
            <a:r>
              <a:rPr lang="en-US" sz="6600" b="1" dirty="0">
                <a:solidFill>
                  <a:srgbClr val="FF0000"/>
                </a:solidFill>
              </a:rPr>
              <a:t>Red Flags</a:t>
            </a:r>
          </a:p>
        </p:txBody>
      </p:sp>
      <p:sp>
        <p:nvSpPr>
          <p:cNvPr id="3" name="Content Placeholder 2">
            <a:extLst>
              <a:ext uri="{FF2B5EF4-FFF2-40B4-BE49-F238E27FC236}">
                <a16:creationId xmlns:a16="http://schemas.microsoft.com/office/drawing/2014/main" id="{6517E0FF-1B43-302B-78B1-24E9EF6A5F46}"/>
              </a:ext>
            </a:extLst>
          </p:cNvPr>
          <p:cNvSpPr>
            <a:spLocks noGrp="1"/>
          </p:cNvSpPr>
          <p:nvPr>
            <p:ph idx="1"/>
          </p:nvPr>
        </p:nvSpPr>
        <p:spPr>
          <a:xfrm>
            <a:off x="206188" y="3183954"/>
            <a:ext cx="11779624" cy="3455892"/>
          </a:xfrm>
          <a:solidFill>
            <a:schemeClr val="bg1">
              <a:lumMod val="95000"/>
            </a:schemeClr>
          </a:solidFill>
          <a:ln>
            <a:solidFill>
              <a:schemeClr val="tx1"/>
            </a:solidFill>
          </a:ln>
        </p:spPr>
        <p:txBody>
          <a:bodyPr>
            <a:normAutofit/>
          </a:bodyPr>
          <a:lstStyle/>
          <a:p>
            <a:pPr marL="0" indent="0">
              <a:buNone/>
            </a:pPr>
            <a:r>
              <a:rPr lang="en-US" sz="1800" dirty="0"/>
              <a:t>1. Tattoos and vaping. These go together as things that are specific to our generation’s culture.</a:t>
            </a:r>
            <a:r>
              <a:rPr lang="en-US" sz="1800" dirty="0">
                <a:solidFill>
                  <a:srgbClr val="00B050"/>
                </a:solidFill>
              </a:rPr>
              <a:t> (Acceptable)</a:t>
            </a:r>
            <a:endParaRPr lang="en-US" sz="1800" dirty="0"/>
          </a:p>
          <a:p>
            <a:pPr lvl="1"/>
            <a:r>
              <a:rPr lang="en-US" sz="1200" dirty="0">
                <a:solidFill>
                  <a:srgbClr val="FF0000"/>
                </a:solidFill>
              </a:rPr>
              <a:t>It really doesn’t bother me while I’m with her, so this is just something that will fade into the background. I would like to have an understanding on teaching possible kids to be reserved with these two things though. The nicotine from vaping may be killing her appetite, which needs to change probably.</a:t>
            </a:r>
          </a:p>
          <a:p>
            <a:pPr marL="0" indent="0">
              <a:buNone/>
            </a:pPr>
            <a:r>
              <a:rPr lang="en-US" sz="1800" dirty="0"/>
              <a:t>2. Non-virginity. </a:t>
            </a:r>
            <a:r>
              <a:rPr lang="en-US" sz="1800" dirty="0">
                <a:solidFill>
                  <a:srgbClr val="00B050"/>
                </a:solidFill>
              </a:rPr>
              <a:t>(Acceptable)</a:t>
            </a:r>
            <a:endParaRPr lang="en-US" sz="1800" dirty="0"/>
          </a:p>
          <a:p>
            <a:pPr lvl="1"/>
            <a:r>
              <a:rPr lang="en-US" sz="1200" dirty="0">
                <a:solidFill>
                  <a:srgbClr val="FF0000"/>
                </a:solidFill>
              </a:rPr>
              <a:t>According to her, she has a </a:t>
            </a:r>
            <a:r>
              <a:rPr lang="en-US" sz="1200" dirty="0" err="1">
                <a:solidFill>
                  <a:srgbClr val="FF0000"/>
                </a:solidFill>
              </a:rPr>
              <a:t>bodycount</a:t>
            </a:r>
            <a:r>
              <a:rPr lang="en-US" sz="1200" dirty="0">
                <a:solidFill>
                  <a:srgbClr val="FF0000"/>
                </a:solidFill>
              </a:rPr>
              <a:t> of six (6) with no hookups. She is certainly satisfied with me physically and doesn’t seem to have any lingering feelings from the past. I have to take her word here and accept that she isn’t traumatized or hung up on the past.</a:t>
            </a:r>
          </a:p>
          <a:p>
            <a:pPr marL="0" indent="0">
              <a:buNone/>
            </a:pPr>
            <a:r>
              <a:rPr lang="en-US" sz="1800" dirty="0"/>
              <a:t>3. Physical Frailty. She inherited </a:t>
            </a:r>
            <a:r>
              <a:rPr lang="en-US" sz="1800" dirty="0" err="1"/>
              <a:t>hEDS</a:t>
            </a:r>
            <a:r>
              <a:rPr lang="en-US" sz="1800" dirty="0"/>
              <a:t> (Ehlers-Danlos Syndrome) which weakens her joints and left her with tooth decay and ultimately tooth implants, POTS, myopia, heart artery late formation. </a:t>
            </a:r>
            <a:r>
              <a:rPr lang="en-US" sz="1800" dirty="0">
                <a:solidFill>
                  <a:srgbClr val="00B050"/>
                </a:solidFill>
              </a:rPr>
              <a:t>(Acceptable)</a:t>
            </a:r>
            <a:endParaRPr lang="en-US" sz="1800" dirty="0"/>
          </a:p>
          <a:p>
            <a:pPr lvl="1"/>
            <a:r>
              <a:rPr lang="en-US" sz="1200" dirty="0">
                <a:solidFill>
                  <a:srgbClr val="FF0000"/>
                </a:solidFill>
              </a:rPr>
              <a:t>Surprisingly, I don’t feel very strongly about this. There is a 50/50 chance that any child we have inherits this with no guarantee that symptoms will surface. The disease isn’t fatal but it means the child would perhaps be forced to rely on their mind rather than take up sports. She will have some problems in childbirth but the chance of mortality is about the same for normal women. I need her to workout and eat a little more.</a:t>
            </a:r>
          </a:p>
          <a:p>
            <a:pPr marL="0" indent="0">
              <a:buNone/>
            </a:pPr>
            <a:r>
              <a:rPr lang="en-US" sz="1800" dirty="0"/>
              <a:t>4. Prescription drugs. She does take a sleeping pill to fall asleep and she uses chemical birth control.</a:t>
            </a:r>
            <a:r>
              <a:rPr lang="en-US" sz="1800" dirty="0">
                <a:solidFill>
                  <a:srgbClr val="00B050"/>
                </a:solidFill>
              </a:rPr>
              <a:t> (Acceptable)</a:t>
            </a:r>
            <a:endParaRPr lang="en-US" sz="1800" dirty="0"/>
          </a:p>
          <a:p>
            <a:pPr lvl="1"/>
            <a:r>
              <a:rPr lang="en-US" sz="1200" dirty="0">
                <a:solidFill>
                  <a:srgbClr val="FF0000"/>
                </a:solidFill>
              </a:rPr>
              <a:t>Really a non-factor. The sleeping pill can probably be replaced with tea or working out, though it may be a symptom from EDS. Ending birth-control is a double-edged sword since we are hot for each other.</a:t>
            </a:r>
          </a:p>
        </p:txBody>
      </p:sp>
      <p:pic>
        <p:nvPicPr>
          <p:cNvPr id="5" name="Picture 4">
            <a:extLst>
              <a:ext uri="{FF2B5EF4-FFF2-40B4-BE49-F238E27FC236}">
                <a16:creationId xmlns:a16="http://schemas.microsoft.com/office/drawing/2014/main" id="{794E8E41-A2FD-CA90-62E7-BB380FBE9FE2}"/>
              </a:ext>
            </a:extLst>
          </p:cNvPr>
          <p:cNvPicPr>
            <a:picLocks noChangeAspect="1"/>
          </p:cNvPicPr>
          <p:nvPr/>
        </p:nvPicPr>
        <p:blipFill rotWithShape="1">
          <a:blip r:embed="rId2"/>
          <a:srcRect t="45405"/>
          <a:stretch/>
        </p:blipFill>
        <p:spPr>
          <a:xfrm>
            <a:off x="3157638" y="1607471"/>
            <a:ext cx="8828172" cy="1418601"/>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FDD3EDBA-4381-BB61-E90E-C662F487B170}"/>
              </a:ext>
            </a:extLst>
          </p:cNvPr>
          <p:cNvPicPr>
            <a:picLocks noChangeAspect="1"/>
          </p:cNvPicPr>
          <p:nvPr/>
        </p:nvPicPr>
        <p:blipFill>
          <a:blip r:embed="rId3"/>
          <a:stretch>
            <a:fillRect/>
          </a:stretch>
        </p:blipFill>
        <p:spPr>
          <a:xfrm>
            <a:off x="206186" y="1526843"/>
            <a:ext cx="2682461" cy="14992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9278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2861A-879C-F5AC-77C8-161CFC650938}"/>
              </a:ext>
            </a:extLst>
          </p:cNvPr>
          <p:cNvSpPr>
            <a:spLocks noGrp="1"/>
          </p:cNvSpPr>
          <p:nvPr>
            <p:ph type="title"/>
          </p:nvPr>
        </p:nvSpPr>
        <p:spPr/>
        <p:txBody>
          <a:bodyPr/>
          <a:lstStyle/>
          <a:p>
            <a:r>
              <a:rPr lang="en-US" dirty="0"/>
              <a:t>My Own Red Flags</a:t>
            </a:r>
          </a:p>
        </p:txBody>
      </p:sp>
      <p:sp>
        <p:nvSpPr>
          <p:cNvPr id="3" name="Content Placeholder 2">
            <a:extLst>
              <a:ext uri="{FF2B5EF4-FFF2-40B4-BE49-F238E27FC236}">
                <a16:creationId xmlns:a16="http://schemas.microsoft.com/office/drawing/2014/main" id="{6517E0FF-1B43-302B-78B1-24E9EF6A5F46}"/>
              </a:ext>
            </a:extLst>
          </p:cNvPr>
          <p:cNvSpPr>
            <a:spLocks noGrp="1"/>
          </p:cNvSpPr>
          <p:nvPr>
            <p:ph idx="1"/>
          </p:nvPr>
        </p:nvSpPr>
        <p:spPr/>
        <p:txBody>
          <a:bodyPr>
            <a:normAutofit/>
          </a:bodyPr>
          <a:lstStyle/>
          <a:p>
            <a:r>
              <a:rPr lang="en-US" sz="2400" dirty="0"/>
              <a:t>1. Nervous about intimacy. She could intemperate this as rejection and then feel unloved.</a:t>
            </a:r>
          </a:p>
          <a:p>
            <a:r>
              <a:rPr lang="en-US" sz="2400" dirty="0"/>
              <a:t>2. Overly judgmental. She may see my high standards as unreasonable or arbitrary and destructive.</a:t>
            </a:r>
          </a:p>
          <a:p>
            <a:r>
              <a:rPr lang="en-US" sz="2400" dirty="0"/>
              <a:t>3. Technically short. She is overlooking my height completely. We are at least the same height, so there is a good chance my kids will be taller than me with her (See top of slide for % chance based on our heights). </a:t>
            </a:r>
          </a:p>
          <a:p>
            <a:r>
              <a:rPr lang="en-US" sz="2400" dirty="0"/>
              <a:t>4. Not rich. I’m not rich, what else can I say?</a:t>
            </a:r>
          </a:p>
          <a:p>
            <a:endParaRPr lang="en-US" dirty="0"/>
          </a:p>
        </p:txBody>
      </p:sp>
      <p:pic>
        <p:nvPicPr>
          <p:cNvPr id="5" name="Picture 4">
            <a:extLst>
              <a:ext uri="{FF2B5EF4-FFF2-40B4-BE49-F238E27FC236}">
                <a16:creationId xmlns:a16="http://schemas.microsoft.com/office/drawing/2014/main" id="{7ED7E9C5-3FE4-FE64-9E41-D1816EC72114}"/>
              </a:ext>
            </a:extLst>
          </p:cNvPr>
          <p:cNvPicPr>
            <a:picLocks noChangeAspect="1"/>
          </p:cNvPicPr>
          <p:nvPr/>
        </p:nvPicPr>
        <p:blipFill>
          <a:blip r:embed="rId2"/>
          <a:stretch>
            <a:fillRect/>
          </a:stretch>
        </p:blipFill>
        <p:spPr>
          <a:xfrm>
            <a:off x="5723863" y="589100"/>
            <a:ext cx="5477639" cy="69542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49561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05EB-DAE1-05F3-565E-F729F04ED166}"/>
              </a:ext>
            </a:extLst>
          </p:cNvPr>
          <p:cNvSpPr>
            <a:spLocks noGrp="1"/>
          </p:cNvSpPr>
          <p:nvPr>
            <p:ph type="title"/>
          </p:nvPr>
        </p:nvSpPr>
        <p:spPr/>
        <p:txBody>
          <a:bodyPr/>
          <a:lstStyle/>
          <a:p>
            <a:r>
              <a:rPr lang="en-US" dirty="0"/>
              <a:t>Prospective Timeline</a:t>
            </a:r>
          </a:p>
        </p:txBody>
      </p:sp>
      <p:cxnSp>
        <p:nvCxnSpPr>
          <p:cNvPr id="4" name="Straight Arrow Connector 3">
            <a:extLst>
              <a:ext uri="{FF2B5EF4-FFF2-40B4-BE49-F238E27FC236}">
                <a16:creationId xmlns:a16="http://schemas.microsoft.com/office/drawing/2014/main" id="{A5E4E27C-9D0A-8C47-BB20-E87BE51C4069}"/>
              </a:ext>
            </a:extLst>
          </p:cNvPr>
          <p:cNvCxnSpPr/>
          <p:nvPr/>
        </p:nvCxnSpPr>
        <p:spPr>
          <a:xfrm>
            <a:off x="838200" y="3863788"/>
            <a:ext cx="1026907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282BE9E-E928-1A62-264E-ADDC6AC99D39}"/>
              </a:ext>
            </a:extLst>
          </p:cNvPr>
          <p:cNvCxnSpPr/>
          <p:nvPr/>
        </p:nvCxnSpPr>
        <p:spPr>
          <a:xfrm>
            <a:off x="1136274" y="3864909"/>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1AA064C-BE83-1B78-F8D8-3D6E28BE09E6}"/>
              </a:ext>
            </a:extLst>
          </p:cNvPr>
          <p:cNvSpPr/>
          <p:nvPr/>
        </p:nvSpPr>
        <p:spPr>
          <a:xfrm>
            <a:off x="116541" y="3426758"/>
            <a:ext cx="874059" cy="8740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Aug </a:t>
            </a:r>
          </a:p>
          <a:p>
            <a:pPr algn="ctr"/>
            <a:r>
              <a:rPr lang="en-US" dirty="0"/>
              <a:t>19</a:t>
            </a:r>
          </a:p>
          <a:p>
            <a:pPr algn="ctr"/>
            <a:r>
              <a:rPr lang="en-US" sz="800" dirty="0"/>
              <a:t>(first text)</a:t>
            </a:r>
          </a:p>
        </p:txBody>
      </p:sp>
      <p:cxnSp>
        <p:nvCxnSpPr>
          <p:cNvPr id="8" name="Straight Connector 7">
            <a:extLst>
              <a:ext uri="{FF2B5EF4-FFF2-40B4-BE49-F238E27FC236}">
                <a16:creationId xmlns:a16="http://schemas.microsoft.com/office/drawing/2014/main" id="{C3221E4A-C3A3-8A31-7A76-042C4C910C81}"/>
              </a:ext>
            </a:extLst>
          </p:cNvPr>
          <p:cNvCxnSpPr>
            <a:cxnSpLocks/>
          </p:cNvCxnSpPr>
          <p:nvPr/>
        </p:nvCxnSpPr>
        <p:spPr>
          <a:xfrm flipV="1">
            <a:off x="1213536" y="3425844"/>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78B0B6A-D34B-BD61-943A-B8B4D35AB349}"/>
              </a:ext>
            </a:extLst>
          </p:cNvPr>
          <p:cNvSpPr txBox="1"/>
          <p:nvPr/>
        </p:nvSpPr>
        <p:spPr>
          <a:xfrm rot="4074477">
            <a:off x="927251" y="4718088"/>
            <a:ext cx="1249637" cy="276999"/>
          </a:xfrm>
          <a:prstGeom prst="rect">
            <a:avLst/>
          </a:prstGeom>
          <a:noFill/>
        </p:spPr>
        <p:txBody>
          <a:bodyPr wrap="none" rtlCol="0">
            <a:spAutoFit/>
          </a:bodyPr>
          <a:lstStyle/>
          <a:p>
            <a:r>
              <a:rPr lang="en-US" sz="1200" dirty="0"/>
              <a:t>Aug 25, first date</a:t>
            </a:r>
          </a:p>
        </p:txBody>
      </p:sp>
      <p:sp>
        <p:nvSpPr>
          <p:cNvPr id="12" name="TextBox 11">
            <a:extLst>
              <a:ext uri="{FF2B5EF4-FFF2-40B4-BE49-F238E27FC236}">
                <a16:creationId xmlns:a16="http://schemas.microsoft.com/office/drawing/2014/main" id="{5EFDC8EC-BDAF-B0C5-0E4A-7BCC4C6D43BC}"/>
              </a:ext>
            </a:extLst>
          </p:cNvPr>
          <p:cNvSpPr txBox="1"/>
          <p:nvPr/>
        </p:nvSpPr>
        <p:spPr>
          <a:xfrm rot="18067011">
            <a:off x="1030470" y="2553203"/>
            <a:ext cx="1752467" cy="276999"/>
          </a:xfrm>
          <a:prstGeom prst="rect">
            <a:avLst/>
          </a:prstGeom>
          <a:noFill/>
        </p:spPr>
        <p:txBody>
          <a:bodyPr wrap="none" rtlCol="0">
            <a:spAutoFit/>
          </a:bodyPr>
          <a:lstStyle/>
          <a:p>
            <a:r>
              <a:rPr lang="en-US" sz="1200" dirty="0"/>
              <a:t>Sep 8, third date first kiss</a:t>
            </a:r>
          </a:p>
        </p:txBody>
      </p:sp>
      <p:cxnSp>
        <p:nvCxnSpPr>
          <p:cNvPr id="13" name="Straight Connector 12">
            <a:extLst>
              <a:ext uri="{FF2B5EF4-FFF2-40B4-BE49-F238E27FC236}">
                <a16:creationId xmlns:a16="http://schemas.microsoft.com/office/drawing/2014/main" id="{AA7517E2-3F0E-B6B1-23B9-9549124F59AE}"/>
              </a:ext>
            </a:extLst>
          </p:cNvPr>
          <p:cNvCxnSpPr/>
          <p:nvPr/>
        </p:nvCxnSpPr>
        <p:spPr>
          <a:xfrm>
            <a:off x="1277687" y="3863607"/>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C359A47-460F-7DFB-2410-D27ACCFD5824}"/>
              </a:ext>
            </a:extLst>
          </p:cNvPr>
          <p:cNvSpPr txBox="1"/>
          <p:nvPr/>
        </p:nvSpPr>
        <p:spPr>
          <a:xfrm rot="4074477">
            <a:off x="1009923" y="4769177"/>
            <a:ext cx="1420710" cy="276999"/>
          </a:xfrm>
          <a:prstGeom prst="rect">
            <a:avLst/>
          </a:prstGeom>
          <a:noFill/>
        </p:spPr>
        <p:txBody>
          <a:bodyPr wrap="none" rtlCol="0">
            <a:spAutoFit/>
          </a:bodyPr>
          <a:lstStyle/>
          <a:p>
            <a:r>
              <a:rPr lang="en-US" sz="1200" dirty="0"/>
              <a:t>Sep 10, fourth date.</a:t>
            </a:r>
          </a:p>
        </p:txBody>
      </p:sp>
      <p:cxnSp>
        <p:nvCxnSpPr>
          <p:cNvPr id="15" name="Straight Connector 14">
            <a:extLst>
              <a:ext uri="{FF2B5EF4-FFF2-40B4-BE49-F238E27FC236}">
                <a16:creationId xmlns:a16="http://schemas.microsoft.com/office/drawing/2014/main" id="{CDEF0F9A-8C02-38F4-9B16-3096FBB91DEB}"/>
              </a:ext>
            </a:extLst>
          </p:cNvPr>
          <p:cNvCxnSpPr>
            <a:cxnSpLocks/>
          </p:cNvCxnSpPr>
          <p:nvPr/>
        </p:nvCxnSpPr>
        <p:spPr>
          <a:xfrm flipV="1">
            <a:off x="1452331" y="3394507"/>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DC5EDFC-4523-AB54-0A61-21B78EA2CAA7}"/>
              </a:ext>
            </a:extLst>
          </p:cNvPr>
          <p:cNvSpPr txBox="1"/>
          <p:nvPr/>
        </p:nvSpPr>
        <p:spPr>
          <a:xfrm rot="18067011">
            <a:off x="1222025" y="2466006"/>
            <a:ext cx="1981226" cy="276999"/>
          </a:xfrm>
          <a:prstGeom prst="rect">
            <a:avLst/>
          </a:prstGeom>
          <a:noFill/>
        </p:spPr>
        <p:txBody>
          <a:bodyPr wrap="square" rtlCol="0">
            <a:spAutoFit/>
          </a:bodyPr>
          <a:lstStyle/>
          <a:p>
            <a:r>
              <a:rPr lang="en-US" sz="1200" dirty="0"/>
              <a:t>1 month</a:t>
            </a:r>
          </a:p>
        </p:txBody>
      </p:sp>
      <p:cxnSp>
        <p:nvCxnSpPr>
          <p:cNvPr id="17" name="Straight Connector 16">
            <a:extLst>
              <a:ext uri="{FF2B5EF4-FFF2-40B4-BE49-F238E27FC236}">
                <a16:creationId xmlns:a16="http://schemas.microsoft.com/office/drawing/2014/main" id="{77F38B6D-CD6A-9341-3EC0-372ED8B0BBF7}"/>
              </a:ext>
            </a:extLst>
          </p:cNvPr>
          <p:cNvCxnSpPr>
            <a:cxnSpLocks/>
          </p:cNvCxnSpPr>
          <p:nvPr/>
        </p:nvCxnSpPr>
        <p:spPr>
          <a:xfrm flipV="1">
            <a:off x="2688858" y="3423461"/>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9E58F4F-082F-D1DA-3B42-3C782FD2FFA0}"/>
              </a:ext>
            </a:extLst>
          </p:cNvPr>
          <p:cNvSpPr txBox="1"/>
          <p:nvPr/>
        </p:nvSpPr>
        <p:spPr>
          <a:xfrm rot="18067011">
            <a:off x="2560048" y="2699733"/>
            <a:ext cx="1509901" cy="276999"/>
          </a:xfrm>
          <a:prstGeom prst="rect">
            <a:avLst/>
          </a:prstGeom>
          <a:noFill/>
        </p:spPr>
        <p:txBody>
          <a:bodyPr wrap="none" rtlCol="0">
            <a:spAutoFit/>
          </a:bodyPr>
          <a:lstStyle/>
          <a:p>
            <a:r>
              <a:rPr lang="en-US" sz="1200" dirty="0"/>
              <a:t>3-month anniversary.</a:t>
            </a:r>
          </a:p>
        </p:txBody>
      </p:sp>
      <p:cxnSp>
        <p:nvCxnSpPr>
          <p:cNvPr id="19" name="Straight Connector 18">
            <a:extLst>
              <a:ext uri="{FF2B5EF4-FFF2-40B4-BE49-F238E27FC236}">
                <a16:creationId xmlns:a16="http://schemas.microsoft.com/office/drawing/2014/main" id="{258A7418-F565-1B83-DEEB-BB44E65D12E5}"/>
              </a:ext>
            </a:extLst>
          </p:cNvPr>
          <p:cNvCxnSpPr>
            <a:cxnSpLocks/>
          </p:cNvCxnSpPr>
          <p:nvPr/>
        </p:nvCxnSpPr>
        <p:spPr>
          <a:xfrm flipV="1">
            <a:off x="4435038" y="3397659"/>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467CA5E-A3BD-467F-B2BB-40D6CC466DAE}"/>
              </a:ext>
            </a:extLst>
          </p:cNvPr>
          <p:cNvSpPr txBox="1"/>
          <p:nvPr/>
        </p:nvSpPr>
        <p:spPr>
          <a:xfrm rot="18067011">
            <a:off x="4320496" y="2643946"/>
            <a:ext cx="1481559" cy="276999"/>
          </a:xfrm>
          <a:prstGeom prst="rect">
            <a:avLst/>
          </a:prstGeom>
          <a:noFill/>
        </p:spPr>
        <p:txBody>
          <a:bodyPr wrap="none" rtlCol="0">
            <a:spAutoFit/>
          </a:bodyPr>
          <a:lstStyle/>
          <a:p>
            <a:r>
              <a:rPr lang="en-US" sz="1200" dirty="0"/>
              <a:t>6-month anniversary</a:t>
            </a:r>
          </a:p>
        </p:txBody>
      </p:sp>
      <p:cxnSp>
        <p:nvCxnSpPr>
          <p:cNvPr id="24" name="Straight Connector 23">
            <a:extLst>
              <a:ext uri="{FF2B5EF4-FFF2-40B4-BE49-F238E27FC236}">
                <a16:creationId xmlns:a16="http://schemas.microsoft.com/office/drawing/2014/main" id="{962B7A80-E21D-3168-5DBC-9618B6AB8DB4}"/>
              </a:ext>
            </a:extLst>
          </p:cNvPr>
          <p:cNvCxnSpPr>
            <a:cxnSpLocks/>
          </p:cNvCxnSpPr>
          <p:nvPr/>
        </p:nvCxnSpPr>
        <p:spPr>
          <a:xfrm flipV="1">
            <a:off x="4559931" y="3415659"/>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7F979FD-53CC-CDBB-27F7-213F764839F6}"/>
              </a:ext>
            </a:extLst>
          </p:cNvPr>
          <p:cNvSpPr txBox="1"/>
          <p:nvPr/>
        </p:nvSpPr>
        <p:spPr>
          <a:xfrm rot="18067011">
            <a:off x="4300165" y="2159861"/>
            <a:ext cx="2512611" cy="461665"/>
          </a:xfrm>
          <a:prstGeom prst="rect">
            <a:avLst/>
          </a:prstGeom>
          <a:noFill/>
        </p:spPr>
        <p:txBody>
          <a:bodyPr wrap="none" rtlCol="0">
            <a:spAutoFit/>
          </a:bodyPr>
          <a:lstStyle/>
          <a:p>
            <a:r>
              <a:rPr lang="en-US" sz="1200" dirty="0"/>
              <a:t>Beginning of Spring (March 1)</a:t>
            </a:r>
          </a:p>
          <a:p>
            <a:r>
              <a:rPr lang="en-US" sz="1200" dirty="0"/>
              <a:t>Either decide to propose or break up.</a:t>
            </a:r>
          </a:p>
        </p:txBody>
      </p:sp>
      <p:cxnSp>
        <p:nvCxnSpPr>
          <p:cNvPr id="26" name="Straight Connector 25">
            <a:extLst>
              <a:ext uri="{FF2B5EF4-FFF2-40B4-BE49-F238E27FC236}">
                <a16:creationId xmlns:a16="http://schemas.microsoft.com/office/drawing/2014/main" id="{03D5FFFA-3571-F7F5-A800-045917B52F9B}"/>
              </a:ext>
            </a:extLst>
          </p:cNvPr>
          <p:cNvCxnSpPr>
            <a:cxnSpLocks/>
          </p:cNvCxnSpPr>
          <p:nvPr/>
        </p:nvCxnSpPr>
        <p:spPr>
          <a:xfrm flipV="1">
            <a:off x="5940523" y="3411520"/>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F69BA20-FA1B-F98C-E506-3E14496F733A}"/>
              </a:ext>
            </a:extLst>
          </p:cNvPr>
          <p:cNvSpPr txBox="1"/>
          <p:nvPr/>
        </p:nvSpPr>
        <p:spPr>
          <a:xfrm rot="18067011">
            <a:off x="5979079" y="2970877"/>
            <a:ext cx="848502" cy="276999"/>
          </a:xfrm>
          <a:prstGeom prst="rect">
            <a:avLst/>
          </a:prstGeom>
          <a:noFill/>
        </p:spPr>
        <p:txBody>
          <a:bodyPr wrap="none" rtlCol="0">
            <a:spAutoFit/>
          </a:bodyPr>
          <a:lstStyle/>
          <a:p>
            <a:r>
              <a:rPr lang="en-US" sz="1200" dirty="0"/>
              <a:t>9 months. </a:t>
            </a:r>
          </a:p>
        </p:txBody>
      </p:sp>
      <p:cxnSp>
        <p:nvCxnSpPr>
          <p:cNvPr id="33" name="Straight Connector 32">
            <a:extLst>
              <a:ext uri="{FF2B5EF4-FFF2-40B4-BE49-F238E27FC236}">
                <a16:creationId xmlns:a16="http://schemas.microsoft.com/office/drawing/2014/main" id="{020A91DF-FEC6-3C4D-C709-0A157A3D2667}"/>
              </a:ext>
            </a:extLst>
          </p:cNvPr>
          <p:cNvCxnSpPr/>
          <p:nvPr/>
        </p:nvCxnSpPr>
        <p:spPr>
          <a:xfrm>
            <a:off x="7569849" y="385423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99EA63B-69E7-C1FD-9E90-3F90CBB221A5}"/>
              </a:ext>
            </a:extLst>
          </p:cNvPr>
          <p:cNvSpPr txBox="1"/>
          <p:nvPr/>
        </p:nvSpPr>
        <p:spPr>
          <a:xfrm rot="4074477">
            <a:off x="6886601" y="5383999"/>
            <a:ext cx="2748509" cy="276999"/>
          </a:xfrm>
          <a:prstGeom prst="rect">
            <a:avLst/>
          </a:prstGeom>
          <a:noFill/>
        </p:spPr>
        <p:txBody>
          <a:bodyPr wrap="none" rtlCol="0">
            <a:spAutoFit/>
          </a:bodyPr>
          <a:lstStyle/>
          <a:p>
            <a:r>
              <a:rPr lang="en-US" sz="1200" dirty="0"/>
              <a:t>Faith quits work and goes back to college</a:t>
            </a:r>
          </a:p>
        </p:txBody>
      </p:sp>
      <p:cxnSp>
        <p:nvCxnSpPr>
          <p:cNvPr id="35" name="Straight Connector 34">
            <a:extLst>
              <a:ext uri="{FF2B5EF4-FFF2-40B4-BE49-F238E27FC236}">
                <a16:creationId xmlns:a16="http://schemas.microsoft.com/office/drawing/2014/main" id="{91F56AC1-22E3-45FE-4C71-A2239CDA6722}"/>
              </a:ext>
            </a:extLst>
          </p:cNvPr>
          <p:cNvCxnSpPr/>
          <p:nvPr/>
        </p:nvCxnSpPr>
        <p:spPr>
          <a:xfrm>
            <a:off x="8708433" y="3840337"/>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833933D-0A0A-D4FA-E259-882DFADBC05E}"/>
              </a:ext>
            </a:extLst>
          </p:cNvPr>
          <p:cNvSpPr txBox="1"/>
          <p:nvPr/>
        </p:nvSpPr>
        <p:spPr>
          <a:xfrm rot="4074477">
            <a:off x="8017906" y="5194636"/>
            <a:ext cx="2678297" cy="461665"/>
          </a:xfrm>
          <a:prstGeom prst="rect">
            <a:avLst/>
          </a:prstGeom>
          <a:noFill/>
        </p:spPr>
        <p:txBody>
          <a:bodyPr wrap="none" rtlCol="0">
            <a:spAutoFit/>
          </a:bodyPr>
          <a:lstStyle/>
          <a:p>
            <a:r>
              <a:rPr lang="en-US" sz="1200" dirty="0"/>
              <a:t> 2–3-year anniversary: Move into home.</a:t>
            </a:r>
          </a:p>
          <a:p>
            <a:r>
              <a:rPr lang="en-US" sz="1200" dirty="0"/>
              <a:t>Faith finishes BA. Soonest we have kid.</a:t>
            </a:r>
          </a:p>
        </p:txBody>
      </p:sp>
      <p:cxnSp>
        <p:nvCxnSpPr>
          <p:cNvPr id="39" name="Straight Connector 38">
            <a:extLst>
              <a:ext uri="{FF2B5EF4-FFF2-40B4-BE49-F238E27FC236}">
                <a16:creationId xmlns:a16="http://schemas.microsoft.com/office/drawing/2014/main" id="{08C477C7-C713-FDAD-0AB8-A2D861E80CDC}"/>
              </a:ext>
            </a:extLst>
          </p:cNvPr>
          <p:cNvCxnSpPr/>
          <p:nvPr/>
        </p:nvCxnSpPr>
        <p:spPr>
          <a:xfrm>
            <a:off x="1755207" y="385609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05C5D5E-CBC2-FE37-0F39-C7AC723F148A}"/>
              </a:ext>
            </a:extLst>
          </p:cNvPr>
          <p:cNvSpPr txBox="1"/>
          <p:nvPr/>
        </p:nvSpPr>
        <p:spPr>
          <a:xfrm rot="4074477">
            <a:off x="1573438" y="4653264"/>
            <a:ext cx="1414298" cy="461665"/>
          </a:xfrm>
          <a:prstGeom prst="rect">
            <a:avLst/>
          </a:prstGeom>
          <a:noFill/>
        </p:spPr>
        <p:txBody>
          <a:bodyPr wrap="none" rtlCol="0">
            <a:spAutoFit/>
          </a:bodyPr>
          <a:lstStyle/>
          <a:p>
            <a:r>
              <a:rPr lang="en-US" sz="1200" dirty="0"/>
              <a:t>Meet parents</a:t>
            </a:r>
          </a:p>
          <a:p>
            <a:r>
              <a:rPr lang="en-US" sz="1200" dirty="0"/>
              <a:t>boyfriend girlfriend</a:t>
            </a:r>
          </a:p>
        </p:txBody>
      </p:sp>
      <p:cxnSp>
        <p:nvCxnSpPr>
          <p:cNvPr id="41" name="Straight Connector 40">
            <a:extLst>
              <a:ext uri="{FF2B5EF4-FFF2-40B4-BE49-F238E27FC236}">
                <a16:creationId xmlns:a16="http://schemas.microsoft.com/office/drawing/2014/main" id="{2676D505-EA04-1753-5A32-D0CB2F5D6553}"/>
              </a:ext>
            </a:extLst>
          </p:cNvPr>
          <p:cNvCxnSpPr>
            <a:cxnSpLocks/>
          </p:cNvCxnSpPr>
          <p:nvPr/>
        </p:nvCxnSpPr>
        <p:spPr>
          <a:xfrm flipV="1">
            <a:off x="1994386" y="3432694"/>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65EE15A-8D43-1B1F-5CFC-47D269BA4605}"/>
              </a:ext>
            </a:extLst>
          </p:cNvPr>
          <p:cNvSpPr txBox="1"/>
          <p:nvPr/>
        </p:nvSpPr>
        <p:spPr>
          <a:xfrm rot="18067011">
            <a:off x="1684719" y="2315607"/>
            <a:ext cx="2361096" cy="276999"/>
          </a:xfrm>
          <a:prstGeom prst="rect">
            <a:avLst/>
          </a:prstGeom>
          <a:noFill/>
        </p:spPr>
        <p:txBody>
          <a:bodyPr wrap="none" rtlCol="0">
            <a:spAutoFit/>
          </a:bodyPr>
          <a:lstStyle/>
          <a:p>
            <a:r>
              <a:rPr lang="en-US" sz="1200" dirty="0"/>
              <a:t>Mid-October: my house is repaired</a:t>
            </a:r>
          </a:p>
        </p:txBody>
      </p:sp>
      <p:cxnSp>
        <p:nvCxnSpPr>
          <p:cNvPr id="45" name="Straight Connector 44">
            <a:extLst>
              <a:ext uri="{FF2B5EF4-FFF2-40B4-BE49-F238E27FC236}">
                <a16:creationId xmlns:a16="http://schemas.microsoft.com/office/drawing/2014/main" id="{7D6A34DD-3EEF-1515-0B2E-5314E00746DA}"/>
              </a:ext>
            </a:extLst>
          </p:cNvPr>
          <p:cNvCxnSpPr>
            <a:cxnSpLocks/>
          </p:cNvCxnSpPr>
          <p:nvPr/>
        </p:nvCxnSpPr>
        <p:spPr>
          <a:xfrm flipV="1">
            <a:off x="2147276" y="3397660"/>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BC8EEA7-226D-7A9E-8E74-1BBE2FE9ED33}"/>
              </a:ext>
            </a:extLst>
          </p:cNvPr>
          <p:cNvSpPr txBox="1"/>
          <p:nvPr/>
        </p:nvSpPr>
        <p:spPr>
          <a:xfrm rot="18067011">
            <a:off x="2174588" y="2958726"/>
            <a:ext cx="862929" cy="276999"/>
          </a:xfrm>
          <a:prstGeom prst="rect">
            <a:avLst/>
          </a:prstGeom>
          <a:noFill/>
        </p:spPr>
        <p:txBody>
          <a:bodyPr wrap="none" rtlCol="0">
            <a:spAutoFit/>
          </a:bodyPr>
          <a:lstStyle/>
          <a:p>
            <a:r>
              <a:rPr lang="en-US" sz="1200" dirty="0"/>
              <a:t>2- months:</a:t>
            </a:r>
          </a:p>
        </p:txBody>
      </p:sp>
      <p:cxnSp>
        <p:nvCxnSpPr>
          <p:cNvPr id="47" name="Straight Connector 46">
            <a:extLst>
              <a:ext uri="{FF2B5EF4-FFF2-40B4-BE49-F238E27FC236}">
                <a16:creationId xmlns:a16="http://schemas.microsoft.com/office/drawing/2014/main" id="{1945D79D-FDBA-5468-F757-B81CF3BF7066}"/>
              </a:ext>
            </a:extLst>
          </p:cNvPr>
          <p:cNvCxnSpPr/>
          <p:nvPr/>
        </p:nvCxnSpPr>
        <p:spPr>
          <a:xfrm>
            <a:off x="1593173" y="3840337"/>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979FD14-BABD-DE9A-64C8-4CAD6A9C6A98}"/>
              </a:ext>
            </a:extLst>
          </p:cNvPr>
          <p:cNvSpPr txBox="1"/>
          <p:nvPr/>
        </p:nvSpPr>
        <p:spPr>
          <a:xfrm rot="4074477">
            <a:off x="1264023" y="4819014"/>
            <a:ext cx="1600118" cy="276999"/>
          </a:xfrm>
          <a:prstGeom prst="rect">
            <a:avLst/>
          </a:prstGeom>
          <a:noFill/>
        </p:spPr>
        <p:txBody>
          <a:bodyPr wrap="none" rtlCol="0">
            <a:spAutoFit/>
          </a:bodyPr>
          <a:lstStyle/>
          <a:p>
            <a:r>
              <a:rPr lang="en-US" sz="1200" dirty="0"/>
              <a:t>Sep 19-24. Canada trip</a:t>
            </a:r>
          </a:p>
        </p:txBody>
      </p:sp>
      <p:cxnSp>
        <p:nvCxnSpPr>
          <p:cNvPr id="49" name="Straight Connector 48">
            <a:extLst>
              <a:ext uri="{FF2B5EF4-FFF2-40B4-BE49-F238E27FC236}">
                <a16:creationId xmlns:a16="http://schemas.microsoft.com/office/drawing/2014/main" id="{D82200E1-75E8-C5C2-4D85-0823D5B968DC}"/>
              </a:ext>
            </a:extLst>
          </p:cNvPr>
          <p:cNvCxnSpPr>
            <a:cxnSpLocks/>
          </p:cNvCxnSpPr>
          <p:nvPr/>
        </p:nvCxnSpPr>
        <p:spPr>
          <a:xfrm flipV="1">
            <a:off x="1909654" y="3412615"/>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A8D1957-CA73-A65B-E8CE-E8A81957C9C5}"/>
              </a:ext>
            </a:extLst>
          </p:cNvPr>
          <p:cNvSpPr txBox="1"/>
          <p:nvPr/>
        </p:nvSpPr>
        <p:spPr>
          <a:xfrm rot="18067011">
            <a:off x="1652211" y="2459159"/>
            <a:ext cx="1981226" cy="276999"/>
          </a:xfrm>
          <a:prstGeom prst="rect">
            <a:avLst/>
          </a:prstGeom>
          <a:noFill/>
        </p:spPr>
        <p:txBody>
          <a:bodyPr wrap="square" rtlCol="0">
            <a:spAutoFit/>
          </a:bodyPr>
          <a:lstStyle/>
          <a:p>
            <a:r>
              <a:rPr lang="en-US" sz="1200" dirty="0"/>
              <a:t>Faith Wedding trip</a:t>
            </a:r>
          </a:p>
        </p:txBody>
      </p:sp>
      <p:cxnSp>
        <p:nvCxnSpPr>
          <p:cNvPr id="57" name="Straight Connector 56">
            <a:extLst>
              <a:ext uri="{FF2B5EF4-FFF2-40B4-BE49-F238E27FC236}">
                <a16:creationId xmlns:a16="http://schemas.microsoft.com/office/drawing/2014/main" id="{B5706AA2-8FB7-E8B2-4537-EA5A0A95326A}"/>
              </a:ext>
            </a:extLst>
          </p:cNvPr>
          <p:cNvCxnSpPr/>
          <p:nvPr/>
        </p:nvCxnSpPr>
        <p:spPr>
          <a:xfrm>
            <a:off x="4012372" y="3826705"/>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AB70984-537E-2E62-C3FA-86C0A2DC32E9}"/>
              </a:ext>
            </a:extLst>
          </p:cNvPr>
          <p:cNvSpPr txBox="1"/>
          <p:nvPr/>
        </p:nvSpPr>
        <p:spPr>
          <a:xfrm rot="4074477">
            <a:off x="3588637" y="4980021"/>
            <a:ext cx="1947649" cy="276999"/>
          </a:xfrm>
          <a:prstGeom prst="rect">
            <a:avLst/>
          </a:prstGeom>
          <a:noFill/>
        </p:spPr>
        <p:txBody>
          <a:bodyPr wrap="none" rtlCol="0">
            <a:spAutoFit/>
          </a:bodyPr>
          <a:lstStyle/>
          <a:p>
            <a:r>
              <a:rPr lang="en-US" sz="1200" dirty="0"/>
              <a:t>earliest I would consider sex</a:t>
            </a:r>
          </a:p>
        </p:txBody>
      </p:sp>
      <p:cxnSp>
        <p:nvCxnSpPr>
          <p:cNvPr id="61" name="Straight Connector 60">
            <a:extLst>
              <a:ext uri="{FF2B5EF4-FFF2-40B4-BE49-F238E27FC236}">
                <a16:creationId xmlns:a16="http://schemas.microsoft.com/office/drawing/2014/main" id="{ED932435-4E44-4962-704C-89E68C229443}"/>
              </a:ext>
            </a:extLst>
          </p:cNvPr>
          <p:cNvCxnSpPr>
            <a:cxnSpLocks/>
          </p:cNvCxnSpPr>
          <p:nvPr/>
        </p:nvCxnSpPr>
        <p:spPr>
          <a:xfrm flipV="1">
            <a:off x="3959797" y="3423462"/>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C35C1290-9F42-8703-FD85-F49737222DF0}"/>
              </a:ext>
            </a:extLst>
          </p:cNvPr>
          <p:cNvSpPr txBox="1"/>
          <p:nvPr/>
        </p:nvSpPr>
        <p:spPr>
          <a:xfrm rot="18067011">
            <a:off x="3732041" y="2490855"/>
            <a:ext cx="1969898" cy="276999"/>
          </a:xfrm>
          <a:prstGeom prst="rect">
            <a:avLst/>
          </a:prstGeom>
          <a:noFill/>
        </p:spPr>
        <p:txBody>
          <a:bodyPr wrap="none" rtlCol="0">
            <a:spAutoFit/>
          </a:bodyPr>
          <a:lstStyle/>
          <a:p>
            <a:r>
              <a:rPr lang="en-US" sz="1200" dirty="0"/>
              <a:t>Take a trip together. January.</a:t>
            </a:r>
          </a:p>
        </p:txBody>
      </p:sp>
      <p:sp>
        <p:nvSpPr>
          <p:cNvPr id="63" name="Oval 62">
            <a:extLst>
              <a:ext uri="{FF2B5EF4-FFF2-40B4-BE49-F238E27FC236}">
                <a16:creationId xmlns:a16="http://schemas.microsoft.com/office/drawing/2014/main" id="{A51BDE6B-15F8-8C6E-3A92-D21A20AE1039}"/>
              </a:ext>
            </a:extLst>
          </p:cNvPr>
          <p:cNvSpPr/>
          <p:nvPr/>
        </p:nvSpPr>
        <p:spPr>
          <a:xfrm>
            <a:off x="1699060" y="3791695"/>
            <a:ext cx="151105" cy="151105"/>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B69E7078-AE9D-C17C-DD09-F1FCA46ECE58}"/>
              </a:ext>
            </a:extLst>
          </p:cNvPr>
          <p:cNvCxnSpPr>
            <a:cxnSpLocks/>
          </p:cNvCxnSpPr>
          <p:nvPr/>
        </p:nvCxnSpPr>
        <p:spPr>
          <a:xfrm flipV="1">
            <a:off x="3691916" y="3404880"/>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4F71ABB-E7AD-AFD3-40B2-E0A90B70BA3E}"/>
              </a:ext>
            </a:extLst>
          </p:cNvPr>
          <p:cNvSpPr txBox="1"/>
          <p:nvPr/>
        </p:nvSpPr>
        <p:spPr>
          <a:xfrm rot="18067011">
            <a:off x="3736667" y="2947412"/>
            <a:ext cx="832279" cy="276999"/>
          </a:xfrm>
          <a:prstGeom prst="rect">
            <a:avLst/>
          </a:prstGeom>
          <a:noFill/>
        </p:spPr>
        <p:txBody>
          <a:bodyPr wrap="none" rtlCol="0">
            <a:spAutoFit/>
          </a:bodyPr>
          <a:lstStyle/>
          <a:p>
            <a:r>
              <a:rPr lang="en-US" sz="1200" dirty="0"/>
              <a:t>New Years</a:t>
            </a:r>
          </a:p>
        </p:txBody>
      </p:sp>
      <p:cxnSp>
        <p:nvCxnSpPr>
          <p:cNvPr id="21" name="Straight Connector 20">
            <a:extLst>
              <a:ext uri="{FF2B5EF4-FFF2-40B4-BE49-F238E27FC236}">
                <a16:creationId xmlns:a16="http://schemas.microsoft.com/office/drawing/2014/main" id="{5540C4CA-4C10-7E24-7ACF-FD19C8AB87E7}"/>
              </a:ext>
            </a:extLst>
          </p:cNvPr>
          <p:cNvCxnSpPr/>
          <p:nvPr/>
        </p:nvCxnSpPr>
        <p:spPr>
          <a:xfrm>
            <a:off x="4836409" y="3881787"/>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B115E70-953D-A428-65AF-5444E172B1D2}"/>
              </a:ext>
            </a:extLst>
          </p:cNvPr>
          <p:cNvSpPr txBox="1"/>
          <p:nvPr/>
        </p:nvSpPr>
        <p:spPr>
          <a:xfrm rot="4074477">
            <a:off x="4397625" y="4851905"/>
            <a:ext cx="1677895" cy="461665"/>
          </a:xfrm>
          <a:prstGeom prst="rect">
            <a:avLst/>
          </a:prstGeom>
          <a:noFill/>
        </p:spPr>
        <p:txBody>
          <a:bodyPr wrap="none" rtlCol="0">
            <a:spAutoFit/>
          </a:bodyPr>
          <a:lstStyle/>
          <a:p>
            <a:r>
              <a:rPr lang="en-US" sz="1200" dirty="0"/>
              <a:t>Earliest for</a:t>
            </a:r>
          </a:p>
          <a:p>
            <a:r>
              <a:rPr lang="en-US" sz="1200" dirty="0"/>
              <a:t>Engaged and apartment</a:t>
            </a:r>
          </a:p>
        </p:txBody>
      </p:sp>
      <p:cxnSp>
        <p:nvCxnSpPr>
          <p:cNvPr id="31" name="Straight Connector 30">
            <a:extLst>
              <a:ext uri="{FF2B5EF4-FFF2-40B4-BE49-F238E27FC236}">
                <a16:creationId xmlns:a16="http://schemas.microsoft.com/office/drawing/2014/main" id="{6FDCB74E-385D-C539-44FD-97D43AEDD15F}"/>
              </a:ext>
            </a:extLst>
          </p:cNvPr>
          <p:cNvCxnSpPr>
            <a:cxnSpLocks/>
          </p:cNvCxnSpPr>
          <p:nvPr/>
        </p:nvCxnSpPr>
        <p:spPr>
          <a:xfrm flipV="1">
            <a:off x="7546107" y="3397659"/>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4B4BA2A-33CE-D5E3-20F3-3A3408010726}"/>
              </a:ext>
            </a:extLst>
          </p:cNvPr>
          <p:cNvSpPr txBox="1"/>
          <p:nvPr/>
        </p:nvSpPr>
        <p:spPr>
          <a:xfrm rot="18067011">
            <a:off x="7502898" y="2643946"/>
            <a:ext cx="1338893" cy="276999"/>
          </a:xfrm>
          <a:prstGeom prst="rect">
            <a:avLst/>
          </a:prstGeom>
          <a:noFill/>
        </p:spPr>
        <p:txBody>
          <a:bodyPr wrap="none" rtlCol="0">
            <a:spAutoFit/>
          </a:bodyPr>
          <a:lstStyle/>
          <a:p>
            <a:r>
              <a:rPr lang="en-US" sz="1200" dirty="0"/>
              <a:t>1 Year Anniversary</a:t>
            </a:r>
          </a:p>
        </p:txBody>
      </p:sp>
      <p:cxnSp>
        <p:nvCxnSpPr>
          <p:cNvPr id="53" name="Straight Connector 52">
            <a:extLst>
              <a:ext uri="{FF2B5EF4-FFF2-40B4-BE49-F238E27FC236}">
                <a16:creationId xmlns:a16="http://schemas.microsoft.com/office/drawing/2014/main" id="{24D80BE3-E289-48AA-E8C1-0305CC4F6891}"/>
              </a:ext>
            </a:extLst>
          </p:cNvPr>
          <p:cNvCxnSpPr/>
          <p:nvPr/>
        </p:nvCxnSpPr>
        <p:spPr>
          <a:xfrm>
            <a:off x="9979912" y="384033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21FCF1E-3199-29F5-6162-999535C60B2F}"/>
              </a:ext>
            </a:extLst>
          </p:cNvPr>
          <p:cNvSpPr txBox="1"/>
          <p:nvPr/>
        </p:nvSpPr>
        <p:spPr>
          <a:xfrm rot="4074477">
            <a:off x="9291116" y="5248855"/>
            <a:ext cx="2663614" cy="461665"/>
          </a:xfrm>
          <a:prstGeom prst="rect">
            <a:avLst/>
          </a:prstGeom>
          <a:noFill/>
        </p:spPr>
        <p:txBody>
          <a:bodyPr wrap="none" rtlCol="0">
            <a:spAutoFit/>
          </a:bodyPr>
          <a:lstStyle/>
          <a:p>
            <a:r>
              <a:rPr lang="en-US" sz="1200" dirty="0"/>
              <a:t>Year 5-6: Faith finishes PHD starts work.</a:t>
            </a:r>
          </a:p>
          <a:p>
            <a:r>
              <a:rPr lang="en-US" sz="1200" dirty="0"/>
              <a:t>Earliest I quit Lockheed.</a:t>
            </a:r>
          </a:p>
        </p:txBody>
      </p:sp>
    </p:spTree>
    <p:extLst>
      <p:ext uri="{BB962C8B-B14F-4D97-AF65-F5344CB8AC3E}">
        <p14:creationId xmlns:p14="http://schemas.microsoft.com/office/powerpoint/2010/main" val="3104246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E242BE-EE18-BA43-E38E-D41D9E5C7B1C}"/>
              </a:ext>
            </a:extLst>
          </p:cNvPr>
          <p:cNvPicPr>
            <a:picLocks noChangeAspect="1"/>
          </p:cNvPicPr>
          <p:nvPr/>
        </p:nvPicPr>
        <p:blipFill>
          <a:blip r:embed="rId2"/>
          <a:stretch>
            <a:fillRect/>
          </a:stretch>
        </p:blipFill>
        <p:spPr>
          <a:xfrm>
            <a:off x="188258" y="203610"/>
            <a:ext cx="6532434" cy="6450779"/>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B4D3C60B-A900-47FF-FBBB-64419635E520}"/>
              </a:ext>
            </a:extLst>
          </p:cNvPr>
          <p:cNvSpPr txBox="1"/>
          <p:nvPr/>
        </p:nvSpPr>
        <p:spPr>
          <a:xfrm>
            <a:off x="6822141" y="203610"/>
            <a:ext cx="5307106" cy="6863417"/>
          </a:xfrm>
          <a:prstGeom prst="rect">
            <a:avLst/>
          </a:prstGeom>
          <a:noFill/>
        </p:spPr>
        <p:txBody>
          <a:bodyPr wrap="square" rtlCol="0">
            <a:spAutoFit/>
          </a:bodyPr>
          <a:lstStyle/>
          <a:p>
            <a:r>
              <a:rPr lang="en-US" sz="1100" dirty="0"/>
              <a:t>Pictured here is a map with 30min and 1hr drive time zones from each of our locations of work. The purple circles radiate out from Faith’s Star Center while the green shows distance from Lockheed.</a:t>
            </a:r>
          </a:p>
          <a:p>
            <a:endParaRPr lang="en-US" sz="1100" dirty="0"/>
          </a:p>
          <a:p>
            <a:r>
              <a:rPr lang="en-US" sz="1100" dirty="0"/>
              <a:t>From this image, the triangle of Denton, Grapevine and Frisco would be the most obvious choice for housing based on this one heuristic. Of course there are other factors, such as her transferring locations or me driving further since I only go in twice per week or either of us going full </a:t>
            </a:r>
            <a:r>
              <a:rPr lang="en-US" sz="1100" dirty="0" err="1"/>
              <a:t>wfh</a:t>
            </a:r>
            <a:r>
              <a:rPr lang="en-US" sz="1100" dirty="0"/>
              <a:t>.</a:t>
            </a:r>
          </a:p>
          <a:p>
            <a:endParaRPr lang="en-US" sz="1100" dirty="0"/>
          </a:p>
          <a:p>
            <a:r>
              <a:rPr lang="en-US" sz="1100" dirty="0"/>
              <a:t>Brandon and Alden live in the North Fort Worth / Grapevine area, Kyle lives in Weatherford, and my parents live in West Fort Worth. Living just Northeast of 820 would probably be the best solution here. </a:t>
            </a:r>
          </a:p>
          <a:p>
            <a:endParaRPr lang="en-US" sz="1100" dirty="0"/>
          </a:p>
          <a:p>
            <a:r>
              <a:rPr lang="en-US" sz="1100" dirty="0"/>
              <a:t>If we were engaged before next Fall then I would make her quit her job to go to school. In that case we could live within my circle and she would only have to suffer the longer drive for a few months.</a:t>
            </a:r>
          </a:p>
          <a:p>
            <a:endParaRPr lang="en-US" sz="1100" dirty="0"/>
          </a:p>
          <a:p>
            <a:r>
              <a:rPr lang="en-US" sz="1100" dirty="0"/>
              <a:t>Brandon suggests getting a house in his neighborhood or an apartment in the same section of apartments that he and Liz used to live in. The apartment may actually be a good option as it is close to Brandon, close to Gabby, close to my work, and a 30 min drive to UTA, where Faith can get her degree. It’s way cheaper than a house and would give us a year or two to pay off all our debt and save up a down payment. After two years she can work and our income would go way up.</a:t>
            </a:r>
          </a:p>
          <a:p>
            <a:endParaRPr lang="en-US" sz="1100" dirty="0"/>
          </a:p>
          <a:p>
            <a:r>
              <a:rPr lang="en-US" sz="1100" dirty="0"/>
              <a:t>If we choose a house or apt, I should also consider whether there is an existing PC in that precinct.</a:t>
            </a:r>
          </a:p>
          <a:p>
            <a:endParaRPr lang="en-US" sz="1100" dirty="0"/>
          </a:p>
          <a:p>
            <a:pPr marL="171450" indent="-171450">
              <a:buFont typeface="Arial" panose="020B0604020202020204" pitchFamily="34" charset="0"/>
              <a:buChar char="•"/>
            </a:pPr>
            <a:r>
              <a:rPr lang="en-US" sz="1100" dirty="0"/>
              <a:t>Option 1: NE 820, Brandon’s location seems to be the most convenient since it is proximal to Brandon, Alden, Gabby and India. The big losers would be Kyle and dad, who I am honestly closer to. </a:t>
            </a:r>
          </a:p>
          <a:p>
            <a:pPr marL="171450" indent="-171450">
              <a:buFont typeface="Arial" panose="020B0604020202020204" pitchFamily="34" charset="0"/>
              <a:buChar char="•"/>
            </a:pPr>
            <a:r>
              <a:rPr lang="en-US" sz="1100" dirty="0"/>
              <a:t>Option 2: SW Fort Worth/Aledo. We coordinate and buy a house in the same neighborhood as Kyle, keeping me close to dad. </a:t>
            </a:r>
          </a:p>
          <a:p>
            <a:endParaRPr lang="en-US" sz="1100" dirty="0"/>
          </a:p>
          <a:p>
            <a:r>
              <a:rPr lang="en-US" sz="1100" dirty="0"/>
              <a:t>If I’m unsure about leaving my dad alone I can get the apt at Courtland Riverside. That wouldn’t bind me to a decision right away and it would give Kyle time to figure out his relationship and living situation, which is less pressing than mine. I could also get a solid year of close time with </a:t>
            </a:r>
            <a:r>
              <a:rPr lang="en-US" sz="1100" dirty="0" err="1"/>
              <a:t>Bliz</a:t>
            </a:r>
            <a:r>
              <a:rPr lang="en-US" sz="1100" dirty="0"/>
              <a:t> like old times.</a:t>
            </a:r>
          </a:p>
          <a:p>
            <a:endParaRPr lang="en-US" sz="1100" dirty="0"/>
          </a:p>
          <a:p>
            <a:endParaRPr lang="en-US" sz="1100" dirty="0"/>
          </a:p>
          <a:p>
            <a:endParaRPr lang="en-US" sz="1100" dirty="0"/>
          </a:p>
        </p:txBody>
      </p:sp>
    </p:spTree>
    <p:extLst>
      <p:ext uri="{BB962C8B-B14F-4D97-AF65-F5344CB8AC3E}">
        <p14:creationId xmlns:p14="http://schemas.microsoft.com/office/powerpoint/2010/main" val="1953953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05EB-DAE1-05F3-565E-F729F04ED166}"/>
              </a:ext>
            </a:extLst>
          </p:cNvPr>
          <p:cNvSpPr>
            <a:spLocks noGrp="1"/>
          </p:cNvSpPr>
          <p:nvPr>
            <p:ph type="title"/>
          </p:nvPr>
        </p:nvSpPr>
        <p:spPr/>
        <p:txBody>
          <a:bodyPr/>
          <a:lstStyle/>
          <a:p>
            <a:r>
              <a:rPr lang="en-US" dirty="0"/>
              <a:t>Prospective Timeline</a:t>
            </a:r>
          </a:p>
        </p:txBody>
      </p:sp>
      <p:cxnSp>
        <p:nvCxnSpPr>
          <p:cNvPr id="4" name="Straight Arrow Connector 3">
            <a:extLst>
              <a:ext uri="{FF2B5EF4-FFF2-40B4-BE49-F238E27FC236}">
                <a16:creationId xmlns:a16="http://schemas.microsoft.com/office/drawing/2014/main" id="{A5E4E27C-9D0A-8C47-BB20-E87BE51C4069}"/>
              </a:ext>
            </a:extLst>
          </p:cNvPr>
          <p:cNvCxnSpPr/>
          <p:nvPr/>
        </p:nvCxnSpPr>
        <p:spPr>
          <a:xfrm>
            <a:off x="838200" y="3863788"/>
            <a:ext cx="1026907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282BE9E-E928-1A62-264E-ADDC6AC99D39}"/>
              </a:ext>
            </a:extLst>
          </p:cNvPr>
          <p:cNvCxnSpPr/>
          <p:nvPr/>
        </p:nvCxnSpPr>
        <p:spPr>
          <a:xfrm>
            <a:off x="1136274" y="3864909"/>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1AA064C-BE83-1B78-F8D8-3D6E28BE09E6}"/>
              </a:ext>
            </a:extLst>
          </p:cNvPr>
          <p:cNvSpPr/>
          <p:nvPr/>
        </p:nvSpPr>
        <p:spPr>
          <a:xfrm>
            <a:off x="116541" y="3426758"/>
            <a:ext cx="874059" cy="8740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Aug </a:t>
            </a:r>
          </a:p>
          <a:p>
            <a:pPr algn="ctr"/>
            <a:r>
              <a:rPr lang="en-US" dirty="0"/>
              <a:t>19</a:t>
            </a:r>
          </a:p>
        </p:txBody>
      </p:sp>
      <p:cxnSp>
        <p:nvCxnSpPr>
          <p:cNvPr id="8" name="Straight Connector 7">
            <a:extLst>
              <a:ext uri="{FF2B5EF4-FFF2-40B4-BE49-F238E27FC236}">
                <a16:creationId xmlns:a16="http://schemas.microsoft.com/office/drawing/2014/main" id="{C3221E4A-C3A3-8A31-7A76-042C4C910C81}"/>
              </a:ext>
            </a:extLst>
          </p:cNvPr>
          <p:cNvCxnSpPr>
            <a:cxnSpLocks/>
          </p:cNvCxnSpPr>
          <p:nvPr/>
        </p:nvCxnSpPr>
        <p:spPr>
          <a:xfrm flipV="1">
            <a:off x="1410818" y="3426758"/>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78B0B6A-D34B-BD61-943A-B8B4D35AB349}"/>
              </a:ext>
            </a:extLst>
          </p:cNvPr>
          <p:cNvSpPr txBox="1"/>
          <p:nvPr/>
        </p:nvSpPr>
        <p:spPr>
          <a:xfrm rot="4074477">
            <a:off x="927251" y="4718088"/>
            <a:ext cx="1249637" cy="276999"/>
          </a:xfrm>
          <a:prstGeom prst="rect">
            <a:avLst/>
          </a:prstGeom>
          <a:noFill/>
        </p:spPr>
        <p:txBody>
          <a:bodyPr wrap="none" rtlCol="0">
            <a:spAutoFit/>
          </a:bodyPr>
          <a:lstStyle/>
          <a:p>
            <a:r>
              <a:rPr lang="en-US" sz="1200" dirty="0"/>
              <a:t>Aug 25, first date</a:t>
            </a:r>
          </a:p>
        </p:txBody>
      </p:sp>
      <p:sp>
        <p:nvSpPr>
          <p:cNvPr id="12" name="TextBox 11">
            <a:extLst>
              <a:ext uri="{FF2B5EF4-FFF2-40B4-BE49-F238E27FC236}">
                <a16:creationId xmlns:a16="http://schemas.microsoft.com/office/drawing/2014/main" id="{5EFDC8EC-BDAF-B0C5-0E4A-7BCC4C6D43BC}"/>
              </a:ext>
            </a:extLst>
          </p:cNvPr>
          <p:cNvSpPr txBox="1"/>
          <p:nvPr/>
        </p:nvSpPr>
        <p:spPr>
          <a:xfrm rot="18067011">
            <a:off x="1227752" y="2554117"/>
            <a:ext cx="1752467" cy="276999"/>
          </a:xfrm>
          <a:prstGeom prst="rect">
            <a:avLst/>
          </a:prstGeom>
          <a:noFill/>
        </p:spPr>
        <p:txBody>
          <a:bodyPr wrap="none" rtlCol="0">
            <a:spAutoFit/>
          </a:bodyPr>
          <a:lstStyle/>
          <a:p>
            <a:r>
              <a:rPr lang="en-US" sz="1200" dirty="0"/>
              <a:t>Sep 8, third date first kiss</a:t>
            </a:r>
          </a:p>
        </p:txBody>
      </p:sp>
      <p:cxnSp>
        <p:nvCxnSpPr>
          <p:cNvPr id="13" name="Straight Connector 12">
            <a:extLst>
              <a:ext uri="{FF2B5EF4-FFF2-40B4-BE49-F238E27FC236}">
                <a16:creationId xmlns:a16="http://schemas.microsoft.com/office/drawing/2014/main" id="{AA7517E2-3F0E-B6B1-23B9-9549124F59AE}"/>
              </a:ext>
            </a:extLst>
          </p:cNvPr>
          <p:cNvCxnSpPr/>
          <p:nvPr/>
        </p:nvCxnSpPr>
        <p:spPr>
          <a:xfrm>
            <a:off x="1556492" y="3847719"/>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C359A47-460F-7DFB-2410-D27ACCFD5824}"/>
              </a:ext>
            </a:extLst>
          </p:cNvPr>
          <p:cNvSpPr txBox="1"/>
          <p:nvPr/>
        </p:nvSpPr>
        <p:spPr>
          <a:xfrm rot="4074477">
            <a:off x="1288728" y="4753289"/>
            <a:ext cx="1420710" cy="276999"/>
          </a:xfrm>
          <a:prstGeom prst="rect">
            <a:avLst/>
          </a:prstGeom>
          <a:noFill/>
        </p:spPr>
        <p:txBody>
          <a:bodyPr wrap="none" rtlCol="0">
            <a:spAutoFit/>
          </a:bodyPr>
          <a:lstStyle/>
          <a:p>
            <a:r>
              <a:rPr lang="en-US" sz="1200" dirty="0"/>
              <a:t>Sep 10, fourth date.</a:t>
            </a:r>
          </a:p>
        </p:txBody>
      </p:sp>
      <p:cxnSp>
        <p:nvCxnSpPr>
          <p:cNvPr id="15" name="Straight Connector 14">
            <a:extLst>
              <a:ext uri="{FF2B5EF4-FFF2-40B4-BE49-F238E27FC236}">
                <a16:creationId xmlns:a16="http://schemas.microsoft.com/office/drawing/2014/main" id="{CDEF0F9A-8C02-38F4-9B16-3096FBB91DEB}"/>
              </a:ext>
            </a:extLst>
          </p:cNvPr>
          <p:cNvCxnSpPr>
            <a:cxnSpLocks/>
          </p:cNvCxnSpPr>
          <p:nvPr/>
        </p:nvCxnSpPr>
        <p:spPr>
          <a:xfrm flipV="1">
            <a:off x="2161338" y="3430302"/>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DC5EDFC-4523-AB54-0A61-21B78EA2CAA7}"/>
              </a:ext>
            </a:extLst>
          </p:cNvPr>
          <p:cNvSpPr txBox="1"/>
          <p:nvPr/>
        </p:nvSpPr>
        <p:spPr>
          <a:xfrm rot="18067011">
            <a:off x="1912540" y="2493533"/>
            <a:ext cx="1981226" cy="276999"/>
          </a:xfrm>
          <a:prstGeom prst="rect">
            <a:avLst/>
          </a:prstGeom>
          <a:noFill/>
        </p:spPr>
        <p:txBody>
          <a:bodyPr wrap="square" rtlCol="0">
            <a:spAutoFit/>
          </a:bodyPr>
          <a:lstStyle/>
          <a:p>
            <a:r>
              <a:rPr lang="en-US" sz="1200" dirty="0"/>
              <a:t>1 month</a:t>
            </a:r>
          </a:p>
        </p:txBody>
      </p:sp>
      <p:cxnSp>
        <p:nvCxnSpPr>
          <p:cNvPr id="17" name="Straight Connector 16">
            <a:extLst>
              <a:ext uri="{FF2B5EF4-FFF2-40B4-BE49-F238E27FC236}">
                <a16:creationId xmlns:a16="http://schemas.microsoft.com/office/drawing/2014/main" id="{77F38B6D-CD6A-9341-3EC0-372ED8B0BBF7}"/>
              </a:ext>
            </a:extLst>
          </p:cNvPr>
          <p:cNvCxnSpPr>
            <a:cxnSpLocks/>
          </p:cNvCxnSpPr>
          <p:nvPr/>
        </p:nvCxnSpPr>
        <p:spPr>
          <a:xfrm flipV="1">
            <a:off x="3913732" y="3423985"/>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9E58F4F-082F-D1DA-3B42-3C782FD2FFA0}"/>
              </a:ext>
            </a:extLst>
          </p:cNvPr>
          <p:cNvSpPr txBox="1"/>
          <p:nvPr/>
        </p:nvSpPr>
        <p:spPr>
          <a:xfrm rot="18067011">
            <a:off x="4050854" y="3174771"/>
            <a:ext cx="387542" cy="276999"/>
          </a:xfrm>
          <a:prstGeom prst="rect">
            <a:avLst/>
          </a:prstGeom>
          <a:noFill/>
        </p:spPr>
        <p:txBody>
          <a:bodyPr wrap="none" rtlCol="0">
            <a:spAutoFit/>
          </a:bodyPr>
          <a:lstStyle/>
          <a:p>
            <a:r>
              <a:rPr lang="en-US" sz="1200" dirty="0"/>
              <a:t>sex</a:t>
            </a:r>
          </a:p>
        </p:txBody>
      </p:sp>
      <p:cxnSp>
        <p:nvCxnSpPr>
          <p:cNvPr id="37" name="Straight Connector 36">
            <a:extLst>
              <a:ext uri="{FF2B5EF4-FFF2-40B4-BE49-F238E27FC236}">
                <a16:creationId xmlns:a16="http://schemas.microsoft.com/office/drawing/2014/main" id="{7BC592E3-E1F5-73D2-9B1C-4A7579A555D3}"/>
              </a:ext>
            </a:extLst>
          </p:cNvPr>
          <p:cNvCxnSpPr>
            <a:cxnSpLocks/>
          </p:cNvCxnSpPr>
          <p:nvPr/>
        </p:nvCxnSpPr>
        <p:spPr>
          <a:xfrm flipV="1">
            <a:off x="10202633" y="3404880"/>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BDAB0EE-2695-87F4-8982-B698FD9A9B0A}"/>
              </a:ext>
            </a:extLst>
          </p:cNvPr>
          <p:cNvSpPr txBox="1"/>
          <p:nvPr/>
        </p:nvSpPr>
        <p:spPr>
          <a:xfrm rot="18067011">
            <a:off x="10260210" y="2963166"/>
            <a:ext cx="787139" cy="276999"/>
          </a:xfrm>
          <a:prstGeom prst="rect">
            <a:avLst/>
          </a:prstGeom>
          <a:noFill/>
        </p:spPr>
        <p:txBody>
          <a:bodyPr wrap="none" rtlCol="0">
            <a:spAutoFit/>
          </a:bodyPr>
          <a:lstStyle/>
          <a:p>
            <a:r>
              <a:rPr lang="en-US" sz="1200" dirty="0"/>
              <a:t>Pregnant.</a:t>
            </a:r>
          </a:p>
        </p:txBody>
      </p:sp>
      <p:cxnSp>
        <p:nvCxnSpPr>
          <p:cNvPr id="39" name="Straight Connector 38">
            <a:extLst>
              <a:ext uri="{FF2B5EF4-FFF2-40B4-BE49-F238E27FC236}">
                <a16:creationId xmlns:a16="http://schemas.microsoft.com/office/drawing/2014/main" id="{08C477C7-C713-FDAD-0AB8-A2D861E80CDC}"/>
              </a:ext>
            </a:extLst>
          </p:cNvPr>
          <p:cNvCxnSpPr/>
          <p:nvPr/>
        </p:nvCxnSpPr>
        <p:spPr>
          <a:xfrm>
            <a:off x="2347831" y="3863787"/>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05C5D5E-CBC2-FE37-0F39-C7AC723F148A}"/>
              </a:ext>
            </a:extLst>
          </p:cNvPr>
          <p:cNvSpPr txBox="1"/>
          <p:nvPr/>
        </p:nvSpPr>
        <p:spPr>
          <a:xfrm rot="4074477">
            <a:off x="2166062" y="4660955"/>
            <a:ext cx="1414298" cy="461665"/>
          </a:xfrm>
          <a:prstGeom prst="rect">
            <a:avLst/>
          </a:prstGeom>
          <a:noFill/>
        </p:spPr>
        <p:txBody>
          <a:bodyPr wrap="none" rtlCol="0">
            <a:spAutoFit/>
          </a:bodyPr>
          <a:lstStyle/>
          <a:p>
            <a:r>
              <a:rPr lang="en-US" sz="1200" dirty="0"/>
              <a:t>Meet friends</a:t>
            </a:r>
          </a:p>
          <a:p>
            <a:r>
              <a:rPr lang="en-US" sz="1200" dirty="0"/>
              <a:t>Say “we are dating”</a:t>
            </a:r>
          </a:p>
        </p:txBody>
      </p:sp>
      <p:cxnSp>
        <p:nvCxnSpPr>
          <p:cNvPr id="41" name="Straight Connector 40">
            <a:extLst>
              <a:ext uri="{FF2B5EF4-FFF2-40B4-BE49-F238E27FC236}">
                <a16:creationId xmlns:a16="http://schemas.microsoft.com/office/drawing/2014/main" id="{2676D505-EA04-1753-5A32-D0CB2F5D6553}"/>
              </a:ext>
            </a:extLst>
          </p:cNvPr>
          <p:cNvCxnSpPr>
            <a:cxnSpLocks/>
          </p:cNvCxnSpPr>
          <p:nvPr/>
        </p:nvCxnSpPr>
        <p:spPr>
          <a:xfrm flipV="1">
            <a:off x="2917404" y="3423985"/>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65EE15A-8D43-1B1F-5CFC-47D269BA4605}"/>
              </a:ext>
            </a:extLst>
          </p:cNvPr>
          <p:cNvSpPr txBox="1"/>
          <p:nvPr/>
        </p:nvSpPr>
        <p:spPr>
          <a:xfrm rot="18067011">
            <a:off x="2607737" y="2306898"/>
            <a:ext cx="2361096" cy="276999"/>
          </a:xfrm>
          <a:prstGeom prst="rect">
            <a:avLst/>
          </a:prstGeom>
          <a:noFill/>
        </p:spPr>
        <p:txBody>
          <a:bodyPr wrap="none" rtlCol="0">
            <a:spAutoFit/>
          </a:bodyPr>
          <a:lstStyle/>
          <a:p>
            <a:r>
              <a:rPr lang="en-US" sz="1200" dirty="0"/>
              <a:t>Mid-October: my house is repaired</a:t>
            </a:r>
          </a:p>
        </p:txBody>
      </p:sp>
      <p:cxnSp>
        <p:nvCxnSpPr>
          <p:cNvPr id="43" name="Straight Connector 42">
            <a:extLst>
              <a:ext uri="{FF2B5EF4-FFF2-40B4-BE49-F238E27FC236}">
                <a16:creationId xmlns:a16="http://schemas.microsoft.com/office/drawing/2014/main" id="{A75E42F4-F135-76A9-702A-28A61F430A2E}"/>
              </a:ext>
            </a:extLst>
          </p:cNvPr>
          <p:cNvCxnSpPr/>
          <p:nvPr/>
        </p:nvCxnSpPr>
        <p:spPr>
          <a:xfrm>
            <a:off x="3263331" y="385423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F58F123-1E1D-61E6-750D-70C962C0D951}"/>
              </a:ext>
            </a:extLst>
          </p:cNvPr>
          <p:cNvSpPr txBox="1"/>
          <p:nvPr/>
        </p:nvSpPr>
        <p:spPr>
          <a:xfrm rot="4074477">
            <a:off x="3004297" y="4784624"/>
            <a:ext cx="1680268" cy="461665"/>
          </a:xfrm>
          <a:prstGeom prst="rect">
            <a:avLst/>
          </a:prstGeom>
          <a:noFill/>
        </p:spPr>
        <p:txBody>
          <a:bodyPr wrap="none" rtlCol="0">
            <a:spAutoFit/>
          </a:bodyPr>
          <a:lstStyle/>
          <a:p>
            <a:r>
              <a:rPr lang="en-US" sz="1200" dirty="0"/>
              <a:t>Meet families and </a:t>
            </a:r>
          </a:p>
          <a:p>
            <a:r>
              <a:rPr lang="en-US" sz="1200" dirty="0"/>
              <a:t>see each other’s houses</a:t>
            </a:r>
          </a:p>
        </p:txBody>
      </p:sp>
      <p:cxnSp>
        <p:nvCxnSpPr>
          <p:cNvPr id="47" name="Straight Connector 46">
            <a:extLst>
              <a:ext uri="{FF2B5EF4-FFF2-40B4-BE49-F238E27FC236}">
                <a16:creationId xmlns:a16="http://schemas.microsoft.com/office/drawing/2014/main" id="{1945D79D-FDBA-5468-F757-B81CF3BF7066}"/>
              </a:ext>
            </a:extLst>
          </p:cNvPr>
          <p:cNvCxnSpPr/>
          <p:nvPr/>
        </p:nvCxnSpPr>
        <p:spPr>
          <a:xfrm>
            <a:off x="2023823" y="3855753"/>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979FD14-BABD-DE9A-64C8-4CAD6A9C6A98}"/>
              </a:ext>
            </a:extLst>
          </p:cNvPr>
          <p:cNvSpPr txBox="1"/>
          <p:nvPr/>
        </p:nvSpPr>
        <p:spPr>
          <a:xfrm rot="4074477">
            <a:off x="1694673" y="4834430"/>
            <a:ext cx="1600118" cy="276999"/>
          </a:xfrm>
          <a:prstGeom prst="rect">
            <a:avLst/>
          </a:prstGeom>
          <a:noFill/>
        </p:spPr>
        <p:txBody>
          <a:bodyPr wrap="none" rtlCol="0">
            <a:spAutoFit/>
          </a:bodyPr>
          <a:lstStyle/>
          <a:p>
            <a:r>
              <a:rPr lang="en-US" sz="1200" dirty="0"/>
              <a:t>Sep 19-24. Canada trip</a:t>
            </a:r>
          </a:p>
        </p:txBody>
      </p:sp>
      <p:cxnSp>
        <p:nvCxnSpPr>
          <p:cNvPr id="49" name="Straight Connector 48">
            <a:extLst>
              <a:ext uri="{FF2B5EF4-FFF2-40B4-BE49-F238E27FC236}">
                <a16:creationId xmlns:a16="http://schemas.microsoft.com/office/drawing/2014/main" id="{D82200E1-75E8-C5C2-4D85-0823D5B968DC}"/>
              </a:ext>
            </a:extLst>
          </p:cNvPr>
          <p:cNvCxnSpPr>
            <a:cxnSpLocks/>
          </p:cNvCxnSpPr>
          <p:nvPr/>
        </p:nvCxnSpPr>
        <p:spPr>
          <a:xfrm flipV="1">
            <a:off x="2699313" y="3394142"/>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A8D1957-CA73-A65B-E8CE-E8A81957C9C5}"/>
              </a:ext>
            </a:extLst>
          </p:cNvPr>
          <p:cNvSpPr txBox="1"/>
          <p:nvPr/>
        </p:nvSpPr>
        <p:spPr>
          <a:xfrm rot="18067011">
            <a:off x="2441870" y="2440686"/>
            <a:ext cx="1981226" cy="276999"/>
          </a:xfrm>
          <a:prstGeom prst="rect">
            <a:avLst/>
          </a:prstGeom>
          <a:noFill/>
        </p:spPr>
        <p:txBody>
          <a:bodyPr wrap="square" rtlCol="0">
            <a:spAutoFit/>
          </a:bodyPr>
          <a:lstStyle/>
          <a:p>
            <a:r>
              <a:rPr lang="en-US" sz="1200" dirty="0"/>
              <a:t>Faith Wedding trip</a:t>
            </a:r>
          </a:p>
        </p:txBody>
      </p:sp>
      <p:sp>
        <p:nvSpPr>
          <p:cNvPr id="63" name="Oval 62">
            <a:extLst>
              <a:ext uri="{FF2B5EF4-FFF2-40B4-BE49-F238E27FC236}">
                <a16:creationId xmlns:a16="http://schemas.microsoft.com/office/drawing/2014/main" id="{A51BDE6B-15F8-8C6E-3A92-D21A20AE1039}"/>
              </a:ext>
            </a:extLst>
          </p:cNvPr>
          <p:cNvSpPr/>
          <p:nvPr/>
        </p:nvSpPr>
        <p:spPr>
          <a:xfrm>
            <a:off x="1585570" y="3788054"/>
            <a:ext cx="151105" cy="151105"/>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4BE46D78-581F-89C4-43B0-E818E2874961}"/>
              </a:ext>
            </a:extLst>
          </p:cNvPr>
          <p:cNvCxnSpPr>
            <a:cxnSpLocks/>
          </p:cNvCxnSpPr>
          <p:nvPr/>
        </p:nvCxnSpPr>
        <p:spPr>
          <a:xfrm flipV="1">
            <a:off x="4289254" y="3430302"/>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38CEBFD-5249-918B-2E9C-D4C776E4547E}"/>
              </a:ext>
            </a:extLst>
          </p:cNvPr>
          <p:cNvSpPr txBox="1"/>
          <p:nvPr/>
        </p:nvSpPr>
        <p:spPr>
          <a:xfrm rot="18067011">
            <a:off x="4426376" y="3181088"/>
            <a:ext cx="387542" cy="276999"/>
          </a:xfrm>
          <a:prstGeom prst="rect">
            <a:avLst/>
          </a:prstGeom>
          <a:noFill/>
        </p:spPr>
        <p:txBody>
          <a:bodyPr wrap="none" rtlCol="0">
            <a:spAutoFit/>
          </a:bodyPr>
          <a:lstStyle/>
          <a:p>
            <a:r>
              <a:rPr lang="en-US" sz="1200" dirty="0"/>
              <a:t>sex</a:t>
            </a:r>
          </a:p>
        </p:txBody>
      </p:sp>
      <p:cxnSp>
        <p:nvCxnSpPr>
          <p:cNvPr id="22" name="Straight Connector 21">
            <a:extLst>
              <a:ext uri="{FF2B5EF4-FFF2-40B4-BE49-F238E27FC236}">
                <a16:creationId xmlns:a16="http://schemas.microsoft.com/office/drawing/2014/main" id="{69114DD2-B8E9-2F96-337D-C2392B1FD5BE}"/>
              </a:ext>
            </a:extLst>
          </p:cNvPr>
          <p:cNvCxnSpPr>
            <a:cxnSpLocks/>
          </p:cNvCxnSpPr>
          <p:nvPr/>
        </p:nvCxnSpPr>
        <p:spPr>
          <a:xfrm flipV="1">
            <a:off x="4723725" y="3423985"/>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1C38FA5-DBBB-D42F-9913-8E330CC8EF77}"/>
              </a:ext>
            </a:extLst>
          </p:cNvPr>
          <p:cNvSpPr txBox="1"/>
          <p:nvPr/>
        </p:nvSpPr>
        <p:spPr>
          <a:xfrm rot="18067011">
            <a:off x="4860847" y="3174771"/>
            <a:ext cx="387542" cy="276999"/>
          </a:xfrm>
          <a:prstGeom prst="rect">
            <a:avLst/>
          </a:prstGeom>
          <a:noFill/>
        </p:spPr>
        <p:txBody>
          <a:bodyPr wrap="none" rtlCol="0">
            <a:spAutoFit/>
          </a:bodyPr>
          <a:lstStyle/>
          <a:p>
            <a:r>
              <a:rPr lang="en-US" sz="1200" dirty="0"/>
              <a:t>sex</a:t>
            </a:r>
          </a:p>
        </p:txBody>
      </p:sp>
      <p:cxnSp>
        <p:nvCxnSpPr>
          <p:cNvPr id="30" name="Straight Connector 29">
            <a:extLst>
              <a:ext uri="{FF2B5EF4-FFF2-40B4-BE49-F238E27FC236}">
                <a16:creationId xmlns:a16="http://schemas.microsoft.com/office/drawing/2014/main" id="{68E4E9EB-A9D1-489B-F0B6-E52BB7E9F253}"/>
              </a:ext>
            </a:extLst>
          </p:cNvPr>
          <p:cNvCxnSpPr>
            <a:cxnSpLocks/>
          </p:cNvCxnSpPr>
          <p:nvPr/>
        </p:nvCxnSpPr>
        <p:spPr>
          <a:xfrm flipV="1">
            <a:off x="5255519" y="3423985"/>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DD1509F-9FF7-33D2-7CE1-1B9559A6A8C2}"/>
              </a:ext>
            </a:extLst>
          </p:cNvPr>
          <p:cNvSpPr txBox="1"/>
          <p:nvPr/>
        </p:nvSpPr>
        <p:spPr>
          <a:xfrm rot="18067011">
            <a:off x="5392641" y="3174771"/>
            <a:ext cx="387542" cy="276999"/>
          </a:xfrm>
          <a:prstGeom prst="rect">
            <a:avLst/>
          </a:prstGeom>
          <a:noFill/>
        </p:spPr>
        <p:txBody>
          <a:bodyPr wrap="none" rtlCol="0">
            <a:spAutoFit/>
          </a:bodyPr>
          <a:lstStyle/>
          <a:p>
            <a:r>
              <a:rPr lang="en-US" sz="1200" dirty="0"/>
              <a:t>sex</a:t>
            </a:r>
          </a:p>
        </p:txBody>
      </p:sp>
      <p:cxnSp>
        <p:nvCxnSpPr>
          <p:cNvPr id="32" name="Straight Connector 31">
            <a:extLst>
              <a:ext uri="{FF2B5EF4-FFF2-40B4-BE49-F238E27FC236}">
                <a16:creationId xmlns:a16="http://schemas.microsoft.com/office/drawing/2014/main" id="{ECCE3CED-0DC0-AC86-141C-CB57309B57B2}"/>
              </a:ext>
            </a:extLst>
          </p:cNvPr>
          <p:cNvCxnSpPr>
            <a:cxnSpLocks/>
          </p:cNvCxnSpPr>
          <p:nvPr/>
        </p:nvCxnSpPr>
        <p:spPr>
          <a:xfrm flipV="1">
            <a:off x="5631041" y="3430302"/>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8FE0406-0060-5DB5-A796-EB11D5A82F5D}"/>
              </a:ext>
            </a:extLst>
          </p:cNvPr>
          <p:cNvSpPr txBox="1"/>
          <p:nvPr/>
        </p:nvSpPr>
        <p:spPr>
          <a:xfrm rot="18067011">
            <a:off x="5768163" y="3181088"/>
            <a:ext cx="387542" cy="276999"/>
          </a:xfrm>
          <a:prstGeom prst="rect">
            <a:avLst/>
          </a:prstGeom>
          <a:noFill/>
        </p:spPr>
        <p:txBody>
          <a:bodyPr wrap="none" rtlCol="0">
            <a:spAutoFit/>
          </a:bodyPr>
          <a:lstStyle/>
          <a:p>
            <a:r>
              <a:rPr lang="en-US" sz="1200" dirty="0"/>
              <a:t>sex</a:t>
            </a:r>
          </a:p>
        </p:txBody>
      </p:sp>
      <p:cxnSp>
        <p:nvCxnSpPr>
          <p:cNvPr id="52" name="Straight Connector 51">
            <a:extLst>
              <a:ext uri="{FF2B5EF4-FFF2-40B4-BE49-F238E27FC236}">
                <a16:creationId xmlns:a16="http://schemas.microsoft.com/office/drawing/2014/main" id="{C0F0E16B-94ED-79C6-D453-9A423702BD79}"/>
              </a:ext>
            </a:extLst>
          </p:cNvPr>
          <p:cNvCxnSpPr>
            <a:cxnSpLocks/>
          </p:cNvCxnSpPr>
          <p:nvPr/>
        </p:nvCxnSpPr>
        <p:spPr>
          <a:xfrm flipV="1">
            <a:off x="6065512" y="3423985"/>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6C33BD9-EC98-20CA-30EE-CAB82A1B1210}"/>
              </a:ext>
            </a:extLst>
          </p:cNvPr>
          <p:cNvSpPr txBox="1"/>
          <p:nvPr/>
        </p:nvSpPr>
        <p:spPr>
          <a:xfrm rot="18067011">
            <a:off x="6202634" y="3174771"/>
            <a:ext cx="387542" cy="276999"/>
          </a:xfrm>
          <a:prstGeom prst="rect">
            <a:avLst/>
          </a:prstGeom>
          <a:noFill/>
        </p:spPr>
        <p:txBody>
          <a:bodyPr wrap="none" rtlCol="0">
            <a:spAutoFit/>
          </a:bodyPr>
          <a:lstStyle/>
          <a:p>
            <a:r>
              <a:rPr lang="en-US" sz="1200" dirty="0"/>
              <a:t>sex</a:t>
            </a:r>
          </a:p>
        </p:txBody>
      </p:sp>
      <p:cxnSp>
        <p:nvCxnSpPr>
          <p:cNvPr id="54" name="Straight Connector 53">
            <a:extLst>
              <a:ext uri="{FF2B5EF4-FFF2-40B4-BE49-F238E27FC236}">
                <a16:creationId xmlns:a16="http://schemas.microsoft.com/office/drawing/2014/main" id="{E1A3005B-C7E5-ECD2-3E2D-8CF920829970}"/>
              </a:ext>
            </a:extLst>
          </p:cNvPr>
          <p:cNvCxnSpPr>
            <a:cxnSpLocks/>
          </p:cNvCxnSpPr>
          <p:nvPr/>
        </p:nvCxnSpPr>
        <p:spPr>
          <a:xfrm flipV="1">
            <a:off x="6541153" y="3427895"/>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2F847D8-5BE5-079E-DB0F-EBF5D5F73536}"/>
              </a:ext>
            </a:extLst>
          </p:cNvPr>
          <p:cNvSpPr txBox="1"/>
          <p:nvPr/>
        </p:nvSpPr>
        <p:spPr>
          <a:xfrm rot="18067011">
            <a:off x="6678275" y="3178681"/>
            <a:ext cx="387542" cy="276999"/>
          </a:xfrm>
          <a:prstGeom prst="rect">
            <a:avLst/>
          </a:prstGeom>
          <a:noFill/>
        </p:spPr>
        <p:txBody>
          <a:bodyPr wrap="none" rtlCol="0">
            <a:spAutoFit/>
          </a:bodyPr>
          <a:lstStyle/>
          <a:p>
            <a:r>
              <a:rPr lang="en-US" sz="1200" dirty="0"/>
              <a:t>sex</a:t>
            </a:r>
          </a:p>
        </p:txBody>
      </p:sp>
      <p:cxnSp>
        <p:nvCxnSpPr>
          <p:cNvPr id="65" name="Straight Connector 64">
            <a:extLst>
              <a:ext uri="{FF2B5EF4-FFF2-40B4-BE49-F238E27FC236}">
                <a16:creationId xmlns:a16="http://schemas.microsoft.com/office/drawing/2014/main" id="{C0A42A1D-7E8F-719E-81D4-CAF45808E9A1}"/>
              </a:ext>
            </a:extLst>
          </p:cNvPr>
          <p:cNvCxnSpPr>
            <a:cxnSpLocks/>
          </p:cNvCxnSpPr>
          <p:nvPr/>
        </p:nvCxnSpPr>
        <p:spPr>
          <a:xfrm flipV="1">
            <a:off x="6916675" y="3434212"/>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901E764-3BE3-BECD-FA1C-33E3C8552521}"/>
              </a:ext>
            </a:extLst>
          </p:cNvPr>
          <p:cNvSpPr txBox="1"/>
          <p:nvPr/>
        </p:nvSpPr>
        <p:spPr>
          <a:xfrm rot="18067011">
            <a:off x="7053797" y="3184998"/>
            <a:ext cx="387542" cy="276999"/>
          </a:xfrm>
          <a:prstGeom prst="rect">
            <a:avLst/>
          </a:prstGeom>
          <a:noFill/>
        </p:spPr>
        <p:txBody>
          <a:bodyPr wrap="none" rtlCol="0">
            <a:spAutoFit/>
          </a:bodyPr>
          <a:lstStyle/>
          <a:p>
            <a:r>
              <a:rPr lang="en-US" sz="1200" dirty="0"/>
              <a:t>sex</a:t>
            </a:r>
          </a:p>
        </p:txBody>
      </p:sp>
      <p:cxnSp>
        <p:nvCxnSpPr>
          <p:cNvPr id="67" name="Straight Connector 66">
            <a:extLst>
              <a:ext uri="{FF2B5EF4-FFF2-40B4-BE49-F238E27FC236}">
                <a16:creationId xmlns:a16="http://schemas.microsoft.com/office/drawing/2014/main" id="{776CE86D-A202-DBD9-5D81-719F7583E807}"/>
              </a:ext>
            </a:extLst>
          </p:cNvPr>
          <p:cNvCxnSpPr>
            <a:cxnSpLocks/>
          </p:cNvCxnSpPr>
          <p:nvPr/>
        </p:nvCxnSpPr>
        <p:spPr>
          <a:xfrm flipV="1">
            <a:off x="7351146" y="3427895"/>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C1830B9C-30AC-ABEE-F6A1-D88BA6EB8D0F}"/>
              </a:ext>
            </a:extLst>
          </p:cNvPr>
          <p:cNvSpPr txBox="1"/>
          <p:nvPr/>
        </p:nvSpPr>
        <p:spPr>
          <a:xfrm rot="18067011">
            <a:off x="7488268" y="3178681"/>
            <a:ext cx="387542" cy="276999"/>
          </a:xfrm>
          <a:prstGeom prst="rect">
            <a:avLst/>
          </a:prstGeom>
          <a:noFill/>
        </p:spPr>
        <p:txBody>
          <a:bodyPr wrap="none" rtlCol="0">
            <a:spAutoFit/>
          </a:bodyPr>
          <a:lstStyle/>
          <a:p>
            <a:r>
              <a:rPr lang="en-US" sz="1200" dirty="0"/>
              <a:t>sex</a:t>
            </a:r>
          </a:p>
        </p:txBody>
      </p:sp>
      <p:cxnSp>
        <p:nvCxnSpPr>
          <p:cNvPr id="69" name="Straight Connector 68">
            <a:extLst>
              <a:ext uri="{FF2B5EF4-FFF2-40B4-BE49-F238E27FC236}">
                <a16:creationId xmlns:a16="http://schemas.microsoft.com/office/drawing/2014/main" id="{398FCE10-A8BD-7F60-9A08-E0496F57EB95}"/>
              </a:ext>
            </a:extLst>
          </p:cNvPr>
          <p:cNvCxnSpPr>
            <a:cxnSpLocks/>
          </p:cNvCxnSpPr>
          <p:nvPr/>
        </p:nvCxnSpPr>
        <p:spPr>
          <a:xfrm flipV="1">
            <a:off x="7882940" y="3427895"/>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EE63C336-2AA2-F6DE-05E2-9FE1DDF7E3DD}"/>
              </a:ext>
            </a:extLst>
          </p:cNvPr>
          <p:cNvSpPr txBox="1"/>
          <p:nvPr/>
        </p:nvSpPr>
        <p:spPr>
          <a:xfrm rot="18067011">
            <a:off x="8020062" y="3178681"/>
            <a:ext cx="387542" cy="276999"/>
          </a:xfrm>
          <a:prstGeom prst="rect">
            <a:avLst/>
          </a:prstGeom>
          <a:noFill/>
        </p:spPr>
        <p:txBody>
          <a:bodyPr wrap="none" rtlCol="0">
            <a:spAutoFit/>
          </a:bodyPr>
          <a:lstStyle/>
          <a:p>
            <a:r>
              <a:rPr lang="en-US" sz="1200" dirty="0"/>
              <a:t>sex</a:t>
            </a:r>
          </a:p>
        </p:txBody>
      </p:sp>
      <p:cxnSp>
        <p:nvCxnSpPr>
          <p:cNvPr id="71" name="Straight Connector 70">
            <a:extLst>
              <a:ext uri="{FF2B5EF4-FFF2-40B4-BE49-F238E27FC236}">
                <a16:creationId xmlns:a16="http://schemas.microsoft.com/office/drawing/2014/main" id="{325EE44E-0C8C-48F0-EEA3-6537899EE6D0}"/>
              </a:ext>
            </a:extLst>
          </p:cNvPr>
          <p:cNvCxnSpPr>
            <a:cxnSpLocks/>
          </p:cNvCxnSpPr>
          <p:nvPr/>
        </p:nvCxnSpPr>
        <p:spPr>
          <a:xfrm flipV="1">
            <a:off x="8258462" y="3434212"/>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95B67F9A-EBF8-8FD3-AAD8-0A508DD63C29}"/>
              </a:ext>
            </a:extLst>
          </p:cNvPr>
          <p:cNvSpPr txBox="1"/>
          <p:nvPr/>
        </p:nvSpPr>
        <p:spPr>
          <a:xfrm rot="18067011">
            <a:off x="8395584" y="3184998"/>
            <a:ext cx="387542" cy="276999"/>
          </a:xfrm>
          <a:prstGeom prst="rect">
            <a:avLst/>
          </a:prstGeom>
          <a:noFill/>
        </p:spPr>
        <p:txBody>
          <a:bodyPr wrap="none" rtlCol="0">
            <a:spAutoFit/>
          </a:bodyPr>
          <a:lstStyle/>
          <a:p>
            <a:r>
              <a:rPr lang="en-US" sz="1200" dirty="0"/>
              <a:t>sex</a:t>
            </a:r>
          </a:p>
        </p:txBody>
      </p:sp>
      <p:cxnSp>
        <p:nvCxnSpPr>
          <p:cNvPr id="73" name="Straight Connector 72">
            <a:extLst>
              <a:ext uri="{FF2B5EF4-FFF2-40B4-BE49-F238E27FC236}">
                <a16:creationId xmlns:a16="http://schemas.microsoft.com/office/drawing/2014/main" id="{D60D747E-C522-DF16-119B-6A2D38908FCE}"/>
              </a:ext>
            </a:extLst>
          </p:cNvPr>
          <p:cNvCxnSpPr>
            <a:cxnSpLocks/>
          </p:cNvCxnSpPr>
          <p:nvPr/>
        </p:nvCxnSpPr>
        <p:spPr>
          <a:xfrm flipV="1">
            <a:off x="8692933" y="3427895"/>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F563348-09B6-0331-E87F-D17917A09B9E}"/>
              </a:ext>
            </a:extLst>
          </p:cNvPr>
          <p:cNvSpPr txBox="1"/>
          <p:nvPr/>
        </p:nvSpPr>
        <p:spPr>
          <a:xfrm rot="18067011">
            <a:off x="8830055" y="3178681"/>
            <a:ext cx="387542" cy="276999"/>
          </a:xfrm>
          <a:prstGeom prst="rect">
            <a:avLst/>
          </a:prstGeom>
          <a:noFill/>
        </p:spPr>
        <p:txBody>
          <a:bodyPr wrap="none" rtlCol="0">
            <a:spAutoFit/>
          </a:bodyPr>
          <a:lstStyle/>
          <a:p>
            <a:r>
              <a:rPr lang="en-US" sz="1200" dirty="0"/>
              <a:t>sex</a:t>
            </a:r>
          </a:p>
        </p:txBody>
      </p:sp>
      <p:cxnSp>
        <p:nvCxnSpPr>
          <p:cNvPr id="75" name="Straight Connector 74">
            <a:extLst>
              <a:ext uri="{FF2B5EF4-FFF2-40B4-BE49-F238E27FC236}">
                <a16:creationId xmlns:a16="http://schemas.microsoft.com/office/drawing/2014/main" id="{D82C92CC-073A-6ADD-3799-7BF16136CF84}"/>
              </a:ext>
            </a:extLst>
          </p:cNvPr>
          <p:cNvCxnSpPr>
            <a:cxnSpLocks/>
          </p:cNvCxnSpPr>
          <p:nvPr/>
        </p:nvCxnSpPr>
        <p:spPr>
          <a:xfrm flipV="1">
            <a:off x="7670184" y="3409167"/>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DD5807A0-F34E-AAFD-8DC8-B3AC4A0BA1A9}"/>
              </a:ext>
            </a:extLst>
          </p:cNvPr>
          <p:cNvSpPr txBox="1"/>
          <p:nvPr/>
        </p:nvSpPr>
        <p:spPr>
          <a:xfrm rot="18067011">
            <a:off x="7807306" y="3159953"/>
            <a:ext cx="387542" cy="276999"/>
          </a:xfrm>
          <a:prstGeom prst="rect">
            <a:avLst/>
          </a:prstGeom>
          <a:noFill/>
        </p:spPr>
        <p:txBody>
          <a:bodyPr wrap="none" rtlCol="0">
            <a:spAutoFit/>
          </a:bodyPr>
          <a:lstStyle/>
          <a:p>
            <a:r>
              <a:rPr lang="en-US" sz="1200" dirty="0"/>
              <a:t>sex</a:t>
            </a:r>
          </a:p>
        </p:txBody>
      </p:sp>
      <p:cxnSp>
        <p:nvCxnSpPr>
          <p:cNvPr id="77" name="Straight Connector 76">
            <a:extLst>
              <a:ext uri="{FF2B5EF4-FFF2-40B4-BE49-F238E27FC236}">
                <a16:creationId xmlns:a16="http://schemas.microsoft.com/office/drawing/2014/main" id="{79B8C822-6942-173B-0042-5DF756B2A71E}"/>
              </a:ext>
            </a:extLst>
          </p:cNvPr>
          <p:cNvCxnSpPr>
            <a:cxnSpLocks/>
          </p:cNvCxnSpPr>
          <p:nvPr/>
        </p:nvCxnSpPr>
        <p:spPr>
          <a:xfrm flipV="1">
            <a:off x="8045706" y="3415484"/>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A1418C3B-C0FA-4D16-F58A-555535B7E1C7}"/>
              </a:ext>
            </a:extLst>
          </p:cNvPr>
          <p:cNvSpPr txBox="1"/>
          <p:nvPr/>
        </p:nvSpPr>
        <p:spPr>
          <a:xfrm rot="18067011">
            <a:off x="8182828" y="3166270"/>
            <a:ext cx="387542" cy="276999"/>
          </a:xfrm>
          <a:prstGeom prst="rect">
            <a:avLst/>
          </a:prstGeom>
          <a:noFill/>
        </p:spPr>
        <p:txBody>
          <a:bodyPr wrap="none" rtlCol="0">
            <a:spAutoFit/>
          </a:bodyPr>
          <a:lstStyle/>
          <a:p>
            <a:r>
              <a:rPr lang="en-US" sz="1200" dirty="0"/>
              <a:t>sex</a:t>
            </a:r>
          </a:p>
        </p:txBody>
      </p:sp>
      <p:cxnSp>
        <p:nvCxnSpPr>
          <p:cNvPr id="79" name="Straight Connector 78">
            <a:extLst>
              <a:ext uri="{FF2B5EF4-FFF2-40B4-BE49-F238E27FC236}">
                <a16:creationId xmlns:a16="http://schemas.microsoft.com/office/drawing/2014/main" id="{7803D26B-35CC-7DB5-0752-BB99D8D2163C}"/>
              </a:ext>
            </a:extLst>
          </p:cNvPr>
          <p:cNvCxnSpPr>
            <a:cxnSpLocks/>
          </p:cNvCxnSpPr>
          <p:nvPr/>
        </p:nvCxnSpPr>
        <p:spPr>
          <a:xfrm flipV="1">
            <a:off x="8480177" y="3409167"/>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5169587-0A28-2F64-605A-2A62DB200CB5}"/>
              </a:ext>
            </a:extLst>
          </p:cNvPr>
          <p:cNvSpPr txBox="1"/>
          <p:nvPr/>
        </p:nvSpPr>
        <p:spPr>
          <a:xfrm rot="18067011">
            <a:off x="8617299" y="3159953"/>
            <a:ext cx="387542" cy="276999"/>
          </a:xfrm>
          <a:prstGeom prst="rect">
            <a:avLst/>
          </a:prstGeom>
          <a:noFill/>
        </p:spPr>
        <p:txBody>
          <a:bodyPr wrap="none" rtlCol="0">
            <a:spAutoFit/>
          </a:bodyPr>
          <a:lstStyle/>
          <a:p>
            <a:r>
              <a:rPr lang="en-US" sz="1200" dirty="0"/>
              <a:t>sex</a:t>
            </a:r>
          </a:p>
        </p:txBody>
      </p:sp>
      <p:cxnSp>
        <p:nvCxnSpPr>
          <p:cNvPr id="81" name="Straight Connector 80">
            <a:extLst>
              <a:ext uri="{FF2B5EF4-FFF2-40B4-BE49-F238E27FC236}">
                <a16:creationId xmlns:a16="http://schemas.microsoft.com/office/drawing/2014/main" id="{9081AAC5-B5C6-B02E-24A0-71EDD520FEAC}"/>
              </a:ext>
            </a:extLst>
          </p:cNvPr>
          <p:cNvCxnSpPr>
            <a:cxnSpLocks/>
          </p:cNvCxnSpPr>
          <p:nvPr/>
        </p:nvCxnSpPr>
        <p:spPr>
          <a:xfrm flipV="1">
            <a:off x="9011971" y="3409167"/>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BB8BE50-72ED-4B20-FA3A-D56B1B9A0305}"/>
              </a:ext>
            </a:extLst>
          </p:cNvPr>
          <p:cNvSpPr txBox="1"/>
          <p:nvPr/>
        </p:nvSpPr>
        <p:spPr>
          <a:xfrm rot="18067011">
            <a:off x="9149093" y="3159953"/>
            <a:ext cx="387542" cy="276999"/>
          </a:xfrm>
          <a:prstGeom prst="rect">
            <a:avLst/>
          </a:prstGeom>
          <a:noFill/>
        </p:spPr>
        <p:txBody>
          <a:bodyPr wrap="none" rtlCol="0">
            <a:spAutoFit/>
          </a:bodyPr>
          <a:lstStyle/>
          <a:p>
            <a:r>
              <a:rPr lang="en-US" sz="1200" dirty="0"/>
              <a:t>sex</a:t>
            </a:r>
          </a:p>
        </p:txBody>
      </p:sp>
      <p:cxnSp>
        <p:nvCxnSpPr>
          <p:cNvPr id="83" name="Straight Connector 82">
            <a:extLst>
              <a:ext uri="{FF2B5EF4-FFF2-40B4-BE49-F238E27FC236}">
                <a16:creationId xmlns:a16="http://schemas.microsoft.com/office/drawing/2014/main" id="{391C6917-981C-6504-C6EC-9E0FFE8A9DF1}"/>
              </a:ext>
            </a:extLst>
          </p:cNvPr>
          <p:cNvCxnSpPr>
            <a:cxnSpLocks/>
          </p:cNvCxnSpPr>
          <p:nvPr/>
        </p:nvCxnSpPr>
        <p:spPr>
          <a:xfrm flipV="1">
            <a:off x="9387493" y="3415484"/>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8ADFC6D5-CA10-95BD-2D9D-95E441310245}"/>
              </a:ext>
            </a:extLst>
          </p:cNvPr>
          <p:cNvSpPr txBox="1"/>
          <p:nvPr/>
        </p:nvSpPr>
        <p:spPr>
          <a:xfrm rot="18067011">
            <a:off x="9524615" y="3166270"/>
            <a:ext cx="387542" cy="276999"/>
          </a:xfrm>
          <a:prstGeom prst="rect">
            <a:avLst/>
          </a:prstGeom>
          <a:noFill/>
        </p:spPr>
        <p:txBody>
          <a:bodyPr wrap="none" rtlCol="0">
            <a:spAutoFit/>
          </a:bodyPr>
          <a:lstStyle/>
          <a:p>
            <a:r>
              <a:rPr lang="en-US" sz="1200" dirty="0"/>
              <a:t>sex</a:t>
            </a:r>
          </a:p>
        </p:txBody>
      </p:sp>
      <p:cxnSp>
        <p:nvCxnSpPr>
          <p:cNvPr id="85" name="Straight Connector 84">
            <a:extLst>
              <a:ext uri="{FF2B5EF4-FFF2-40B4-BE49-F238E27FC236}">
                <a16:creationId xmlns:a16="http://schemas.microsoft.com/office/drawing/2014/main" id="{425B8156-CE39-A5B3-09E2-51286EFB6873}"/>
              </a:ext>
            </a:extLst>
          </p:cNvPr>
          <p:cNvCxnSpPr>
            <a:cxnSpLocks/>
          </p:cNvCxnSpPr>
          <p:nvPr/>
        </p:nvCxnSpPr>
        <p:spPr>
          <a:xfrm flipV="1">
            <a:off x="9821964" y="3409167"/>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F36E1A1C-7708-1996-163D-11530E6C10F4}"/>
              </a:ext>
            </a:extLst>
          </p:cNvPr>
          <p:cNvSpPr txBox="1"/>
          <p:nvPr/>
        </p:nvSpPr>
        <p:spPr>
          <a:xfrm rot="18067011">
            <a:off x="9959086" y="3159953"/>
            <a:ext cx="387542" cy="276999"/>
          </a:xfrm>
          <a:prstGeom prst="rect">
            <a:avLst/>
          </a:prstGeom>
          <a:noFill/>
        </p:spPr>
        <p:txBody>
          <a:bodyPr wrap="none" rtlCol="0">
            <a:spAutoFit/>
          </a:bodyPr>
          <a:lstStyle/>
          <a:p>
            <a:r>
              <a:rPr lang="en-US" sz="1200" dirty="0"/>
              <a:t>sex</a:t>
            </a:r>
          </a:p>
        </p:txBody>
      </p:sp>
      <p:cxnSp>
        <p:nvCxnSpPr>
          <p:cNvPr id="87" name="Straight Connector 86">
            <a:extLst>
              <a:ext uri="{FF2B5EF4-FFF2-40B4-BE49-F238E27FC236}">
                <a16:creationId xmlns:a16="http://schemas.microsoft.com/office/drawing/2014/main" id="{DCD72FFA-2DCF-6AA7-7B23-7931DA33C44A}"/>
              </a:ext>
            </a:extLst>
          </p:cNvPr>
          <p:cNvCxnSpPr>
            <a:cxnSpLocks/>
          </p:cNvCxnSpPr>
          <p:nvPr/>
        </p:nvCxnSpPr>
        <p:spPr>
          <a:xfrm flipV="1">
            <a:off x="4596772" y="3409167"/>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8509ADD0-324C-07D4-8675-7961E8DF285C}"/>
              </a:ext>
            </a:extLst>
          </p:cNvPr>
          <p:cNvSpPr txBox="1"/>
          <p:nvPr/>
        </p:nvSpPr>
        <p:spPr>
          <a:xfrm rot="18067011">
            <a:off x="4733894" y="3159953"/>
            <a:ext cx="387542" cy="276999"/>
          </a:xfrm>
          <a:prstGeom prst="rect">
            <a:avLst/>
          </a:prstGeom>
          <a:noFill/>
        </p:spPr>
        <p:txBody>
          <a:bodyPr wrap="none" rtlCol="0">
            <a:spAutoFit/>
          </a:bodyPr>
          <a:lstStyle/>
          <a:p>
            <a:r>
              <a:rPr lang="en-US" sz="1200" dirty="0"/>
              <a:t>sex</a:t>
            </a:r>
          </a:p>
        </p:txBody>
      </p:sp>
      <p:cxnSp>
        <p:nvCxnSpPr>
          <p:cNvPr id="89" name="Straight Connector 88">
            <a:extLst>
              <a:ext uri="{FF2B5EF4-FFF2-40B4-BE49-F238E27FC236}">
                <a16:creationId xmlns:a16="http://schemas.microsoft.com/office/drawing/2014/main" id="{E3DAB997-7031-95C0-1199-23ABB11C0A2E}"/>
              </a:ext>
            </a:extLst>
          </p:cNvPr>
          <p:cNvCxnSpPr>
            <a:cxnSpLocks/>
          </p:cNvCxnSpPr>
          <p:nvPr/>
        </p:nvCxnSpPr>
        <p:spPr>
          <a:xfrm flipV="1">
            <a:off x="4972294" y="3415484"/>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E13AC5B0-916B-1132-5A13-8D6ADE939880}"/>
              </a:ext>
            </a:extLst>
          </p:cNvPr>
          <p:cNvSpPr txBox="1"/>
          <p:nvPr/>
        </p:nvSpPr>
        <p:spPr>
          <a:xfrm rot="18067011">
            <a:off x="5109416" y="3166270"/>
            <a:ext cx="387542" cy="276999"/>
          </a:xfrm>
          <a:prstGeom prst="rect">
            <a:avLst/>
          </a:prstGeom>
          <a:noFill/>
        </p:spPr>
        <p:txBody>
          <a:bodyPr wrap="none" rtlCol="0">
            <a:spAutoFit/>
          </a:bodyPr>
          <a:lstStyle/>
          <a:p>
            <a:r>
              <a:rPr lang="en-US" sz="1200" dirty="0"/>
              <a:t>sex</a:t>
            </a:r>
          </a:p>
        </p:txBody>
      </p:sp>
      <p:cxnSp>
        <p:nvCxnSpPr>
          <p:cNvPr id="91" name="Straight Connector 90">
            <a:extLst>
              <a:ext uri="{FF2B5EF4-FFF2-40B4-BE49-F238E27FC236}">
                <a16:creationId xmlns:a16="http://schemas.microsoft.com/office/drawing/2014/main" id="{3C92E771-4984-9984-4796-C9A080ADC47B}"/>
              </a:ext>
            </a:extLst>
          </p:cNvPr>
          <p:cNvCxnSpPr>
            <a:cxnSpLocks/>
          </p:cNvCxnSpPr>
          <p:nvPr/>
        </p:nvCxnSpPr>
        <p:spPr>
          <a:xfrm flipV="1">
            <a:off x="5406765" y="3409167"/>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92437CCA-0B91-8E34-15FF-1057531A9905}"/>
              </a:ext>
            </a:extLst>
          </p:cNvPr>
          <p:cNvSpPr txBox="1"/>
          <p:nvPr/>
        </p:nvSpPr>
        <p:spPr>
          <a:xfrm rot="18067011">
            <a:off x="5543887" y="3159953"/>
            <a:ext cx="387542" cy="276999"/>
          </a:xfrm>
          <a:prstGeom prst="rect">
            <a:avLst/>
          </a:prstGeom>
          <a:noFill/>
        </p:spPr>
        <p:txBody>
          <a:bodyPr wrap="none" rtlCol="0">
            <a:spAutoFit/>
          </a:bodyPr>
          <a:lstStyle/>
          <a:p>
            <a:r>
              <a:rPr lang="en-US" sz="1200" dirty="0"/>
              <a:t>sex</a:t>
            </a:r>
          </a:p>
        </p:txBody>
      </p:sp>
      <p:cxnSp>
        <p:nvCxnSpPr>
          <p:cNvPr id="93" name="Straight Connector 92">
            <a:extLst>
              <a:ext uri="{FF2B5EF4-FFF2-40B4-BE49-F238E27FC236}">
                <a16:creationId xmlns:a16="http://schemas.microsoft.com/office/drawing/2014/main" id="{F2F7743B-3B73-23AA-7015-06869A3DD053}"/>
              </a:ext>
            </a:extLst>
          </p:cNvPr>
          <p:cNvCxnSpPr>
            <a:cxnSpLocks/>
          </p:cNvCxnSpPr>
          <p:nvPr/>
        </p:nvCxnSpPr>
        <p:spPr>
          <a:xfrm flipV="1">
            <a:off x="5938559" y="3409167"/>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A04EAB5C-7C8C-BF14-9348-10AF9B4F58A6}"/>
              </a:ext>
            </a:extLst>
          </p:cNvPr>
          <p:cNvSpPr txBox="1"/>
          <p:nvPr/>
        </p:nvSpPr>
        <p:spPr>
          <a:xfrm rot="18067011">
            <a:off x="6075681" y="3159953"/>
            <a:ext cx="387542" cy="276999"/>
          </a:xfrm>
          <a:prstGeom prst="rect">
            <a:avLst/>
          </a:prstGeom>
          <a:noFill/>
        </p:spPr>
        <p:txBody>
          <a:bodyPr wrap="none" rtlCol="0">
            <a:spAutoFit/>
          </a:bodyPr>
          <a:lstStyle/>
          <a:p>
            <a:r>
              <a:rPr lang="en-US" sz="1200" dirty="0"/>
              <a:t>sex</a:t>
            </a:r>
          </a:p>
        </p:txBody>
      </p:sp>
      <p:cxnSp>
        <p:nvCxnSpPr>
          <p:cNvPr id="95" name="Straight Connector 94">
            <a:extLst>
              <a:ext uri="{FF2B5EF4-FFF2-40B4-BE49-F238E27FC236}">
                <a16:creationId xmlns:a16="http://schemas.microsoft.com/office/drawing/2014/main" id="{18E7D731-3D82-0609-0118-072D007B5EE7}"/>
              </a:ext>
            </a:extLst>
          </p:cNvPr>
          <p:cNvCxnSpPr>
            <a:cxnSpLocks/>
          </p:cNvCxnSpPr>
          <p:nvPr/>
        </p:nvCxnSpPr>
        <p:spPr>
          <a:xfrm flipV="1">
            <a:off x="6314081" y="3415484"/>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D93F2C91-5107-0FF6-061E-DEA2068412CB}"/>
              </a:ext>
            </a:extLst>
          </p:cNvPr>
          <p:cNvSpPr txBox="1"/>
          <p:nvPr/>
        </p:nvSpPr>
        <p:spPr>
          <a:xfrm rot="18067011">
            <a:off x="6451203" y="3166270"/>
            <a:ext cx="387542" cy="276999"/>
          </a:xfrm>
          <a:prstGeom prst="rect">
            <a:avLst/>
          </a:prstGeom>
          <a:noFill/>
        </p:spPr>
        <p:txBody>
          <a:bodyPr wrap="none" rtlCol="0">
            <a:spAutoFit/>
          </a:bodyPr>
          <a:lstStyle/>
          <a:p>
            <a:r>
              <a:rPr lang="en-US" sz="1200" dirty="0"/>
              <a:t>sex</a:t>
            </a:r>
          </a:p>
        </p:txBody>
      </p:sp>
      <p:cxnSp>
        <p:nvCxnSpPr>
          <p:cNvPr id="97" name="Straight Connector 96">
            <a:extLst>
              <a:ext uri="{FF2B5EF4-FFF2-40B4-BE49-F238E27FC236}">
                <a16:creationId xmlns:a16="http://schemas.microsoft.com/office/drawing/2014/main" id="{8A568EC7-641A-2B25-D3B5-185C902BCA1E}"/>
              </a:ext>
            </a:extLst>
          </p:cNvPr>
          <p:cNvCxnSpPr>
            <a:cxnSpLocks/>
          </p:cNvCxnSpPr>
          <p:nvPr/>
        </p:nvCxnSpPr>
        <p:spPr>
          <a:xfrm flipV="1">
            <a:off x="6748552" y="3409167"/>
            <a:ext cx="263339" cy="4493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A0CAB72-6835-F920-37B5-35D904BDD071}"/>
              </a:ext>
            </a:extLst>
          </p:cNvPr>
          <p:cNvSpPr txBox="1"/>
          <p:nvPr/>
        </p:nvSpPr>
        <p:spPr>
          <a:xfrm rot="18067011">
            <a:off x="6885674" y="3159953"/>
            <a:ext cx="387542" cy="276999"/>
          </a:xfrm>
          <a:prstGeom prst="rect">
            <a:avLst/>
          </a:prstGeom>
          <a:noFill/>
        </p:spPr>
        <p:txBody>
          <a:bodyPr wrap="none" rtlCol="0">
            <a:spAutoFit/>
          </a:bodyPr>
          <a:lstStyle/>
          <a:p>
            <a:r>
              <a:rPr lang="en-US" sz="1200" dirty="0"/>
              <a:t>sex</a:t>
            </a:r>
          </a:p>
        </p:txBody>
      </p:sp>
      <p:cxnSp>
        <p:nvCxnSpPr>
          <p:cNvPr id="99" name="Straight Connector 98">
            <a:extLst>
              <a:ext uri="{FF2B5EF4-FFF2-40B4-BE49-F238E27FC236}">
                <a16:creationId xmlns:a16="http://schemas.microsoft.com/office/drawing/2014/main" id="{BBC69540-8B8E-AB27-4D78-7C691EC397FD}"/>
              </a:ext>
            </a:extLst>
          </p:cNvPr>
          <p:cNvCxnSpPr/>
          <p:nvPr/>
        </p:nvCxnSpPr>
        <p:spPr>
          <a:xfrm>
            <a:off x="3806989" y="387860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6B311430-C3A2-56F1-11D7-4FEC4DB4FC10}"/>
              </a:ext>
            </a:extLst>
          </p:cNvPr>
          <p:cNvSpPr txBox="1"/>
          <p:nvPr/>
        </p:nvSpPr>
        <p:spPr>
          <a:xfrm rot="4074477">
            <a:off x="3839608" y="4370918"/>
            <a:ext cx="483635" cy="276999"/>
          </a:xfrm>
          <a:prstGeom prst="rect">
            <a:avLst/>
          </a:prstGeom>
          <a:noFill/>
        </p:spPr>
        <p:txBody>
          <a:bodyPr wrap="square" rtlCol="0">
            <a:spAutoFit/>
          </a:bodyPr>
          <a:lstStyle/>
          <a:p>
            <a:r>
              <a:rPr lang="en-US" sz="1200" dirty="0"/>
              <a:t>sex</a:t>
            </a:r>
          </a:p>
        </p:txBody>
      </p:sp>
      <p:cxnSp>
        <p:nvCxnSpPr>
          <p:cNvPr id="101" name="Straight Connector 100">
            <a:extLst>
              <a:ext uri="{FF2B5EF4-FFF2-40B4-BE49-F238E27FC236}">
                <a16:creationId xmlns:a16="http://schemas.microsoft.com/office/drawing/2014/main" id="{0870D77B-DA8C-ADF4-D261-D5780AA32788}"/>
              </a:ext>
            </a:extLst>
          </p:cNvPr>
          <p:cNvCxnSpPr/>
          <p:nvPr/>
        </p:nvCxnSpPr>
        <p:spPr>
          <a:xfrm>
            <a:off x="4117692" y="386213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4836C164-DF50-19A2-41CB-9F539BE9426A}"/>
              </a:ext>
            </a:extLst>
          </p:cNvPr>
          <p:cNvSpPr txBox="1"/>
          <p:nvPr/>
        </p:nvSpPr>
        <p:spPr>
          <a:xfrm rot="4074477">
            <a:off x="4150311" y="4354448"/>
            <a:ext cx="483635" cy="276999"/>
          </a:xfrm>
          <a:prstGeom prst="rect">
            <a:avLst/>
          </a:prstGeom>
          <a:noFill/>
        </p:spPr>
        <p:txBody>
          <a:bodyPr wrap="square" rtlCol="0">
            <a:spAutoFit/>
          </a:bodyPr>
          <a:lstStyle/>
          <a:p>
            <a:r>
              <a:rPr lang="en-US" sz="1200" dirty="0"/>
              <a:t>sex</a:t>
            </a:r>
          </a:p>
        </p:txBody>
      </p:sp>
      <p:cxnSp>
        <p:nvCxnSpPr>
          <p:cNvPr id="103" name="Straight Connector 102">
            <a:extLst>
              <a:ext uri="{FF2B5EF4-FFF2-40B4-BE49-F238E27FC236}">
                <a16:creationId xmlns:a16="http://schemas.microsoft.com/office/drawing/2014/main" id="{B4F0CB44-5DE9-5101-7DF6-E77C9583DFFC}"/>
              </a:ext>
            </a:extLst>
          </p:cNvPr>
          <p:cNvCxnSpPr/>
          <p:nvPr/>
        </p:nvCxnSpPr>
        <p:spPr>
          <a:xfrm>
            <a:off x="4470702" y="3861019"/>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0B123020-161B-D423-86CE-8EABAD2F10F1}"/>
              </a:ext>
            </a:extLst>
          </p:cNvPr>
          <p:cNvSpPr txBox="1"/>
          <p:nvPr/>
        </p:nvSpPr>
        <p:spPr>
          <a:xfrm rot="4074477">
            <a:off x="4503321" y="4353331"/>
            <a:ext cx="483635" cy="276999"/>
          </a:xfrm>
          <a:prstGeom prst="rect">
            <a:avLst/>
          </a:prstGeom>
          <a:noFill/>
        </p:spPr>
        <p:txBody>
          <a:bodyPr wrap="square" rtlCol="0">
            <a:spAutoFit/>
          </a:bodyPr>
          <a:lstStyle/>
          <a:p>
            <a:r>
              <a:rPr lang="en-US" sz="1200" dirty="0"/>
              <a:t>sex</a:t>
            </a:r>
          </a:p>
        </p:txBody>
      </p:sp>
      <p:cxnSp>
        <p:nvCxnSpPr>
          <p:cNvPr id="105" name="Straight Connector 104">
            <a:extLst>
              <a:ext uri="{FF2B5EF4-FFF2-40B4-BE49-F238E27FC236}">
                <a16:creationId xmlns:a16="http://schemas.microsoft.com/office/drawing/2014/main" id="{B9AC558D-CACA-2A49-9F23-A72502F0B831}"/>
              </a:ext>
            </a:extLst>
          </p:cNvPr>
          <p:cNvCxnSpPr/>
          <p:nvPr/>
        </p:nvCxnSpPr>
        <p:spPr>
          <a:xfrm>
            <a:off x="4828560" y="387860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3D72F0D5-CAE7-9954-D376-AC184F825BCC}"/>
              </a:ext>
            </a:extLst>
          </p:cNvPr>
          <p:cNvSpPr txBox="1"/>
          <p:nvPr/>
        </p:nvSpPr>
        <p:spPr>
          <a:xfrm rot="4074477">
            <a:off x="4861179" y="4370918"/>
            <a:ext cx="483635" cy="276999"/>
          </a:xfrm>
          <a:prstGeom prst="rect">
            <a:avLst/>
          </a:prstGeom>
          <a:noFill/>
        </p:spPr>
        <p:txBody>
          <a:bodyPr wrap="square" rtlCol="0">
            <a:spAutoFit/>
          </a:bodyPr>
          <a:lstStyle/>
          <a:p>
            <a:r>
              <a:rPr lang="en-US" sz="1200" dirty="0"/>
              <a:t>sex</a:t>
            </a:r>
          </a:p>
        </p:txBody>
      </p:sp>
      <p:cxnSp>
        <p:nvCxnSpPr>
          <p:cNvPr id="107" name="Straight Connector 106">
            <a:extLst>
              <a:ext uri="{FF2B5EF4-FFF2-40B4-BE49-F238E27FC236}">
                <a16:creationId xmlns:a16="http://schemas.microsoft.com/office/drawing/2014/main" id="{6DC98E2E-498A-F510-2EAE-2C0130879258}"/>
              </a:ext>
            </a:extLst>
          </p:cNvPr>
          <p:cNvCxnSpPr/>
          <p:nvPr/>
        </p:nvCxnSpPr>
        <p:spPr>
          <a:xfrm>
            <a:off x="5231953" y="3868453"/>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BE646B5-4BC9-D597-3A25-738C9DEC2231}"/>
              </a:ext>
            </a:extLst>
          </p:cNvPr>
          <p:cNvSpPr txBox="1"/>
          <p:nvPr/>
        </p:nvSpPr>
        <p:spPr>
          <a:xfrm rot="4074477">
            <a:off x="5264572" y="4360765"/>
            <a:ext cx="483635" cy="276999"/>
          </a:xfrm>
          <a:prstGeom prst="rect">
            <a:avLst/>
          </a:prstGeom>
          <a:noFill/>
        </p:spPr>
        <p:txBody>
          <a:bodyPr wrap="square" rtlCol="0">
            <a:spAutoFit/>
          </a:bodyPr>
          <a:lstStyle/>
          <a:p>
            <a:r>
              <a:rPr lang="en-US" sz="1200" dirty="0"/>
              <a:t>sex</a:t>
            </a:r>
          </a:p>
        </p:txBody>
      </p:sp>
      <p:cxnSp>
        <p:nvCxnSpPr>
          <p:cNvPr id="109" name="Straight Connector 108">
            <a:extLst>
              <a:ext uri="{FF2B5EF4-FFF2-40B4-BE49-F238E27FC236}">
                <a16:creationId xmlns:a16="http://schemas.microsoft.com/office/drawing/2014/main" id="{456E74CD-F04C-26A2-57C4-2F6B77B88465}"/>
              </a:ext>
            </a:extLst>
          </p:cNvPr>
          <p:cNvCxnSpPr/>
          <p:nvPr/>
        </p:nvCxnSpPr>
        <p:spPr>
          <a:xfrm>
            <a:off x="4695257" y="3861539"/>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A92BD85D-59C9-3AFD-B906-241FFA9B5C4C}"/>
              </a:ext>
            </a:extLst>
          </p:cNvPr>
          <p:cNvSpPr txBox="1"/>
          <p:nvPr/>
        </p:nvSpPr>
        <p:spPr>
          <a:xfrm rot="4074477">
            <a:off x="4727876" y="4353851"/>
            <a:ext cx="483635" cy="276999"/>
          </a:xfrm>
          <a:prstGeom prst="rect">
            <a:avLst/>
          </a:prstGeom>
          <a:noFill/>
        </p:spPr>
        <p:txBody>
          <a:bodyPr wrap="square" rtlCol="0">
            <a:spAutoFit/>
          </a:bodyPr>
          <a:lstStyle/>
          <a:p>
            <a:r>
              <a:rPr lang="en-US" sz="1200" dirty="0"/>
              <a:t>sex</a:t>
            </a:r>
          </a:p>
        </p:txBody>
      </p:sp>
      <p:cxnSp>
        <p:nvCxnSpPr>
          <p:cNvPr id="111" name="Straight Connector 110">
            <a:extLst>
              <a:ext uri="{FF2B5EF4-FFF2-40B4-BE49-F238E27FC236}">
                <a16:creationId xmlns:a16="http://schemas.microsoft.com/office/drawing/2014/main" id="{A18B9A26-53DB-6125-B268-70639CAED415}"/>
              </a:ext>
            </a:extLst>
          </p:cNvPr>
          <p:cNvCxnSpPr/>
          <p:nvPr/>
        </p:nvCxnSpPr>
        <p:spPr>
          <a:xfrm>
            <a:off x="5005960" y="3845069"/>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4FDE892D-9ED1-8D97-CFD7-5113AD21E5F7}"/>
              </a:ext>
            </a:extLst>
          </p:cNvPr>
          <p:cNvSpPr txBox="1"/>
          <p:nvPr/>
        </p:nvSpPr>
        <p:spPr>
          <a:xfrm rot="4074477">
            <a:off x="5038579" y="4337381"/>
            <a:ext cx="483635" cy="276999"/>
          </a:xfrm>
          <a:prstGeom prst="rect">
            <a:avLst/>
          </a:prstGeom>
          <a:noFill/>
        </p:spPr>
        <p:txBody>
          <a:bodyPr wrap="square" rtlCol="0">
            <a:spAutoFit/>
          </a:bodyPr>
          <a:lstStyle/>
          <a:p>
            <a:r>
              <a:rPr lang="en-US" sz="1200" dirty="0"/>
              <a:t>sex</a:t>
            </a:r>
          </a:p>
        </p:txBody>
      </p:sp>
      <p:cxnSp>
        <p:nvCxnSpPr>
          <p:cNvPr id="113" name="Straight Connector 112">
            <a:extLst>
              <a:ext uri="{FF2B5EF4-FFF2-40B4-BE49-F238E27FC236}">
                <a16:creationId xmlns:a16="http://schemas.microsoft.com/office/drawing/2014/main" id="{F9BF9E87-3E92-FEFD-0E60-B2034FFF180D}"/>
              </a:ext>
            </a:extLst>
          </p:cNvPr>
          <p:cNvCxnSpPr/>
          <p:nvPr/>
        </p:nvCxnSpPr>
        <p:spPr>
          <a:xfrm>
            <a:off x="5358970" y="3843952"/>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23C148ED-412C-2142-09C7-762AC2B869C0}"/>
              </a:ext>
            </a:extLst>
          </p:cNvPr>
          <p:cNvSpPr txBox="1"/>
          <p:nvPr/>
        </p:nvSpPr>
        <p:spPr>
          <a:xfrm rot="4074477">
            <a:off x="5391589" y="4336264"/>
            <a:ext cx="483635" cy="276999"/>
          </a:xfrm>
          <a:prstGeom prst="rect">
            <a:avLst/>
          </a:prstGeom>
          <a:noFill/>
        </p:spPr>
        <p:txBody>
          <a:bodyPr wrap="square" rtlCol="0">
            <a:spAutoFit/>
          </a:bodyPr>
          <a:lstStyle/>
          <a:p>
            <a:r>
              <a:rPr lang="en-US" sz="1200" dirty="0"/>
              <a:t>sex</a:t>
            </a:r>
          </a:p>
        </p:txBody>
      </p:sp>
      <p:cxnSp>
        <p:nvCxnSpPr>
          <p:cNvPr id="115" name="Straight Connector 114">
            <a:extLst>
              <a:ext uri="{FF2B5EF4-FFF2-40B4-BE49-F238E27FC236}">
                <a16:creationId xmlns:a16="http://schemas.microsoft.com/office/drawing/2014/main" id="{E7EF21D4-277A-EF28-8CCC-D71DC4D63FEE}"/>
              </a:ext>
            </a:extLst>
          </p:cNvPr>
          <p:cNvCxnSpPr/>
          <p:nvPr/>
        </p:nvCxnSpPr>
        <p:spPr>
          <a:xfrm>
            <a:off x="5716828" y="3861539"/>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A6862680-5C42-E445-ACF2-58C118674461}"/>
              </a:ext>
            </a:extLst>
          </p:cNvPr>
          <p:cNvSpPr txBox="1"/>
          <p:nvPr/>
        </p:nvSpPr>
        <p:spPr>
          <a:xfrm rot="4074477">
            <a:off x="5749447" y="4353851"/>
            <a:ext cx="483635" cy="276999"/>
          </a:xfrm>
          <a:prstGeom prst="rect">
            <a:avLst/>
          </a:prstGeom>
          <a:noFill/>
        </p:spPr>
        <p:txBody>
          <a:bodyPr wrap="square" rtlCol="0">
            <a:spAutoFit/>
          </a:bodyPr>
          <a:lstStyle/>
          <a:p>
            <a:r>
              <a:rPr lang="en-US" sz="1200" dirty="0"/>
              <a:t>sex</a:t>
            </a:r>
          </a:p>
        </p:txBody>
      </p:sp>
      <p:cxnSp>
        <p:nvCxnSpPr>
          <p:cNvPr id="117" name="Straight Connector 116">
            <a:extLst>
              <a:ext uri="{FF2B5EF4-FFF2-40B4-BE49-F238E27FC236}">
                <a16:creationId xmlns:a16="http://schemas.microsoft.com/office/drawing/2014/main" id="{FA280095-0CCA-560B-A39E-4C5AE54544C0}"/>
              </a:ext>
            </a:extLst>
          </p:cNvPr>
          <p:cNvCxnSpPr/>
          <p:nvPr/>
        </p:nvCxnSpPr>
        <p:spPr>
          <a:xfrm>
            <a:off x="6120221" y="385138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2F403E87-538A-1416-197B-918666AEB291}"/>
              </a:ext>
            </a:extLst>
          </p:cNvPr>
          <p:cNvSpPr txBox="1"/>
          <p:nvPr/>
        </p:nvSpPr>
        <p:spPr>
          <a:xfrm rot="4074477">
            <a:off x="6152840" y="4343698"/>
            <a:ext cx="483635" cy="276999"/>
          </a:xfrm>
          <a:prstGeom prst="rect">
            <a:avLst/>
          </a:prstGeom>
          <a:noFill/>
        </p:spPr>
        <p:txBody>
          <a:bodyPr wrap="square" rtlCol="0">
            <a:spAutoFit/>
          </a:bodyPr>
          <a:lstStyle/>
          <a:p>
            <a:r>
              <a:rPr lang="en-US" sz="1200" dirty="0"/>
              <a:t>sex</a:t>
            </a:r>
          </a:p>
        </p:txBody>
      </p:sp>
      <p:cxnSp>
        <p:nvCxnSpPr>
          <p:cNvPr id="119" name="Straight Connector 118">
            <a:extLst>
              <a:ext uri="{FF2B5EF4-FFF2-40B4-BE49-F238E27FC236}">
                <a16:creationId xmlns:a16="http://schemas.microsoft.com/office/drawing/2014/main" id="{01587E9D-355D-639F-80E0-103F59063B51}"/>
              </a:ext>
            </a:extLst>
          </p:cNvPr>
          <p:cNvCxnSpPr/>
          <p:nvPr/>
        </p:nvCxnSpPr>
        <p:spPr>
          <a:xfrm>
            <a:off x="5991501" y="387806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36AD830A-C1F2-BC44-975A-7E446C9EC024}"/>
              </a:ext>
            </a:extLst>
          </p:cNvPr>
          <p:cNvSpPr txBox="1"/>
          <p:nvPr/>
        </p:nvSpPr>
        <p:spPr>
          <a:xfrm rot="4074477">
            <a:off x="6024120" y="4370378"/>
            <a:ext cx="483635" cy="276999"/>
          </a:xfrm>
          <a:prstGeom prst="rect">
            <a:avLst/>
          </a:prstGeom>
          <a:noFill/>
        </p:spPr>
        <p:txBody>
          <a:bodyPr wrap="square" rtlCol="0">
            <a:spAutoFit/>
          </a:bodyPr>
          <a:lstStyle/>
          <a:p>
            <a:r>
              <a:rPr lang="en-US" sz="1200" dirty="0"/>
              <a:t>sex</a:t>
            </a:r>
          </a:p>
        </p:txBody>
      </p:sp>
      <p:cxnSp>
        <p:nvCxnSpPr>
          <p:cNvPr id="121" name="Straight Connector 120">
            <a:extLst>
              <a:ext uri="{FF2B5EF4-FFF2-40B4-BE49-F238E27FC236}">
                <a16:creationId xmlns:a16="http://schemas.microsoft.com/office/drawing/2014/main" id="{239713A0-1A0F-CDAA-B403-60E439097387}"/>
              </a:ext>
            </a:extLst>
          </p:cNvPr>
          <p:cNvCxnSpPr/>
          <p:nvPr/>
        </p:nvCxnSpPr>
        <p:spPr>
          <a:xfrm>
            <a:off x="6302204" y="386159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9D3FF3F4-C233-05D6-7870-56C4BD870E2F}"/>
              </a:ext>
            </a:extLst>
          </p:cNvPr>
          <p:cNvSpPr txBox="1"/>
          <p:nvPr/>
        </p:nvSpPr>
        <p:spPr>
          <a:xfrm rot="4074477">
            <a:off x="6334823" y="4353908"/>
            <a:ext cx="483635" cy="276999"/>
          </a:xfrm>
          <a:prstGeom prst="rect">
            <a:avLst/>
          </a:prstGeom>
          <a:noFill/>
        </p:spPr>
        <p:txBody>
          <a:bodyPr wrap="square" rtlCol="0">
            <a:spAutoFit/>
          </a:bodyPr>
          <a:lstStyle/>
          <a:p>
            <a:r>
              <a:rPr lang="en-US" sz="1200" dirty="0"/>
              <a:t>sex</a:t>
            </a:r>
          </a:p>
        </p:txBody>
      </p:sp>
      <p:cxnSp>
        <p:nvCxnSpPr>
          <p:cNvPr id="123" name="Straight Connector 122">
            <a:extLst>
              <a:ext uri="{FF2B5EF4-FFF2-40B4-BE49-F238E27FC236}">
                <a16:creationId xmlns:a16="http://schemas.microsoft.com/office/drawing/2014/main" id="{883028EF-D271-781C-8752-A21EC284744C}"/>
              </a:ext>
            </a:extLst>
          </p:cNvPr>
          <p:cNvCxnSpPr/>
          <p:nvPr/>
        </p:nvCxnSpPr>
        <p:spPr>
          <a:xfrm>
            <a:off x="6655214" y="3860479"/>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8E265D5B-08C3-1933-7FEF-9CB796F39F74}"/>
              </a:ext>
            </a:extLst>
          </p:cNvPr>
          <p:cNvSpPr txBox="1"/>
          <p:nvPr/>
        </p:nvSpPr>
        <p:spPr>
          <a:xfrm rot="4074477">
            <a:off x="6687833" y="4352791"/>
            <a:ext cx="483635" cy="276999"/>
          </a:xfrm>
          <a:prstGeom prst="rect">
            <a:avLst/>
          </a:prstGeom>
          <a:noFill/>
        </p:spPr>
        <p:txBody>
          <a:bodyPr wrap="square" rtlCol="0">
            <a:spAutoFit/>
          </a:bodyPr>
          <a:lstStyle/>
          <a:p>
            <a:r>
              <a:rPr lang="en-US" sz="1200" dirty="0"/>
              <a:t>sex</a:t>
            </a:r>
          </a:p>
        </p:txBody>
      </p:sp>
      <p:cxnSp>
        <p:nvCxnSpPr>
          <p:cNvPr id="125" name="Straight Connector 124">
            <a:extLst>
              <a:ext uri="{FF2B5EF4-FFF2-40B4-BE49-F238E27FC236}">
                <a16:creationId xmlns:a16="http://schemas.microsoft.com/office/drawing/2014/main" id="{18631BBF-8AC2-3686-FDBD-3B22BAD45D62}"/>
              </a:ext>
            </a:extLst>
          </p:cNvPr>
          <p:cNvCxnSpPr/>
          <p:nvPr/>
        </p:nvCxnSpPr>
        <p:spPr>
          <a:xfrm>
            <a:off x="7013072" y="387806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76C23F87-FDD0-CCC1-D74B-548F80C7933C}"/>
              </a:ext>
            </a:extLst>
          </p:cNvPr>
          <p:cNvSpPr txBox="1"/>
          <p:nvPr/>
        </p:nvSpPr>
        <p:spPr>
          <a:xfrm rot="4074477">
            <a:off x="7045691" y="4370378"/>
            <a:ext cx="483635" cy="276999"/>
          </a:xfrm>
          <a:prstGeom prst="rect">
            <a:avLst/>
          </a:prstGeom>
          <a:noFill/>
        </p:spPr>
        <p:txBody>
          <a:bodyPr wrap="square" rtlCol="0">
            <a:spAutoFit/>
          </a:bodyPr>
          <a:lstStyle/>
          <a:p>
            <a:r>
              <a:rPr lang="en-US" sz="1200" dirty="0"/>
              <a:t>sex</a:t>
            </a:r>
          </a:p>
        </p:txBody>
      </p:sp>
      <p:cxnSp>
        <p:nvCxnSpPr>
          <p:cNvPr id="127" name="Straight Connector 126">
            <a:extLst>
              <a:ext uri="{FF2B5EF4-FFF2-40B4-BE49-F238E27FC236}">
                <a16:creationId xmlns:a16="http://schemas.microsoft.com/office/drawing/2014/main" id="{C5E39414-D48A-E585-379C-46A70FC9975F}"/>
              </a:ext>
            </a:extLst>
          </p:cNvPr>
          <p:cNvCxnSpPr/>
          <p:nvPr/>
        </p:nvCxnSpPr>
        <p:spPr>
          <a:xfrm>
            <a:off x="7416465" y="3867913"/>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6DE5E67C-30B1-0731-94C9-4309A32E06ED}"/>
              </a:ext>
            </a:extLst>
          </p:cNvPr>
          <p:cNvSpPr txBox="1"/>
          <p:nvPr/>
        </p:nvSpPr>
        <p:spPr>
          <a:xfrm rot="4074477">
            <a:off x="7449084" y="4360225"/>
            <a:ext cx="483635" cy="276999"/>
          </a:xfrm>
          <a:prstGeom prst="rect">
            <a:avLst/>
          </a:prstGeom>
          <a:noFill/>
        </p:spPr>
        <p:txBody>
          <a:bodyPr wrap="square" rtlCol="0">
            <a:spAutoFit/>
          </a:bodyPr>
          <a:lstStyle/>
          <a:p>
            <a:r>
              <a:rPr lang="en-US" sz="1200" dirty="0"/>
              <a:t>sex</a:t>
            </a:r>
          </a:p>
        </p:txBody>
      </p:sp>
      <p:cxnSp>
        <p:nvCxnSpPr>
          <p:cNvPr id="129" name="Straight Connector 128">
            <a:extLst>
              <a:ext uri="{FF2B5EF4-FFF2-40B4-BE49-F238E27FC236}">
                <a16:creationId xmlns:a16="http://schemas.microsoft.com/office/drawing/2014/main" id="{B4C464EB-FA7F-55F1-65C8-9E87F4F6BEFB}"/>
              </a:ext>
            </a:extLst>
          </p:cNvPr>
          <p:cNvCxnSpPr/>
          <p:nvPr/>
        </p:nvCxnSpPr>
        <p:spPr>
          <a:xfrm>
            <a:off x="8694780" y="3850228"/>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4190BE6C-4FD2-4CF0-8EF6-DA9D71BBCBB4}"/>
              </a:ext>
            </a:extLst>
          </p:cNvPr>
          <p:cNvSpPr txBox="1"/>
          <p:nvPr/>
        </p:nvSpPr>
        <p:spPr>
          <a:xfrm rot="4074477">
            <a:off x="8727399" y="4342540"/>
            <a:ext cx="483635" cy="276999"/>
          </a:xfrm>
          <a:prstGeom prst="rect">
            <a:avLst/>
          </a:prstGeom>
          <a:noFill/>
        </p:spPr>
        <p:txBody>
          <a:bodyPr wrap="square" rtlCol="0">
            <a:spAutoFit/>
          </a:bodyPr>
          <a:lstStyle/>
          <a:p>
            <a:r>
              <a:rPr lang="en-US" sz="1200" dirty="0"/>
              <a:t>sex</a:t>
            </a:r>
          </a:p>
        </p:txBody>
      </p:sp>
      <p:cxnSp>
        <p:nvCxnSpPr>
          <p:cNvPr id="131" name="Straight Connector 130">
            <a:extLst>
              <a:ext uri="{FF2B5EF4-FFF2-40B4-BE49-F238E27FC236}">
                <a16:creationId xmlns:a16="http://schemas.microsoft.com/office/drawing/2014/main" id="{ECD93FE4-2AE6-4171-F7AD-DFF3AA5A6633}"/>
              </a:ext>
            </a:extLst>
          </p:cNvPr>
          <p:cNvCxnSpPr/>
          <p:nvPr/>
        </p:nvCxnSpPr>
        <p:spPr>
          <a:xfrm>
            <a:off x="9005483" y="3833758"/>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F477B583-6514-838C-00A9-0D4EF8B4AD53}"/>
              </a:ext>
            </a:extLst>
          </p:cNvPr>
          <p:cNvSpPr txBox="1"/>
          <p:nvPr/>
        </p:nvSpPr>
        <p:spPr>
          <a:xfrm rot="4074477">
            <a:off x="9038102" y="4326070"/>
            <a:ext cx="483635" cy="276999"/>
          </a:xfrm>
          <a:prstGeom prst="rect">
            <a:avLst/>
          </a:prstGeom>
          <a:noFill/>
        </p:spPr>
        <p:txBody>
          <a:bodyPr wrap="square" rtlCol="0">
            <a:spAutoFit/>
          </a:bodyPr>
          <a:lstStyle/>
          <a:p>
            <a:r>
              <a:rPr lang="en-US" sz="1200" dirty="0"/>
              <a:t>sex</a:t>
            </a:r>
          </a:p>
        </p:txBody>
      </p:sp>
      <p:cxnSp>
        <p:nvCxnSpPr>
          <p:cNvPr id="133" name="Straight Connector 132">
            <a:extLst>
              <a:ext uri="{FF2B5EF4-FFF2-40B4-BE49-F238E27FC236}">
                <a16:creationId xmlns:a16="http://schemas.microsoft.com/office/drawing/2014/main" id="{8A6B1D4F-0B9F-EFD1-A6B1-C4384E598E9B}"/>
              </a:ext>
            </a:extLst>
          </p:cNvPr>
          <p:cNvCxnSpPr/>
          <p:nvPr/>
        </p:nvCxnSpPr>
        <p:spPr>
          <a:xfrm>
            <a:off x="9358493" y="3832641"/>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37922EDE-8A53-21A4-DB17-A5169A171118}"/>
              </a:ext>
            </a:extLst>
          </p:cNvPr>
          <p:cNvSpPr txBox="1"/>
          <p:nvPr/>
        </p:nvSpPr>
        <p:spPr>
          <a:xfrm rot="4074477">
            <a:off x="9391112" y="4324953"/>
            <a:ext cx="483635" cy="276999"/>
          </a:xfrm>
          <a:prstGeom prst="rect">
            <a:avLst/>
          </a:prstGeom>
          <a:noFill/>
        </p:spPr>
        <p:txBody>
          <a:bodyPr wrap="square" rtlCol="0">
            <a:spAutoFit/>
          </a:bodyPr>
          <a:lstStyle/>
          <a:p>
            <a:r>
              <a:rPr lang="en-US" sz="1200" dirty="0"/>
              <a:t>sex</a:t>
            </a:r>
          </a:p>
        </p:txBody>
      </p:sp>
      <p:cxnSp>
        <p:nvCxnSpPr>
          <p:cNvPr id="135" name="Straight Connector 134">
            <a:extLst>
              <a:ext uri="{FF2B5EF4-FFF2-40B4-BE49-F238E27FC236}">
                <a16:creationId xmlns:a16="http://schemas.microsoft.com/office/drawing/2014/main" id="{7AD1E5AD-74A0-8F1E-116D-335C849257CE}"/>
              </a:ext>
            </a:extLst>
          </p:cNvPr>
          <p:cNvCxnSpPr/>
          <p:nvPr/>
        </p:nvCxnSpPr>
        <p:spPr>
          <a:xfrm>
            <a:off x="9716351" y="3850228"/>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397E079A-718B-2F13-9180-18EBB3826962}"/>
              </a:ext>
            </a:extLst>
          </p:cNvPr>
          <p:cNvSpPr txBox="1"/>
          <p:nvPr/>
        </p:nvSpPr>
        <p:spPr>
          <a:xfrm rot="4074477">
            <a:off x="9748970" y="4342540"/>
            <a:ext cx="483635" cy="276999"/>
          </a:xfrm>
          <a:prstGeom prst="rect">
            <a:avLst/>
          </a:prstGeom>
          <a:noFill/>
        </p:spPr>
        <p:txBody>
          <a:bodyPr wrap="square" rtlCol="0">
            <a:spAutoFit/>
          </a:bodyPr>
          <a:lstStyle/>
          <a:p>
            <a:r>
              <a:rPr lang="en-US" sz="1200" dirty="0"/>
              <a:t>sex</a:t>
            </a:r>
          </a:p>
        </p:txBody>
      </p:sp>
      <p:cxnSp>
        <p:nvCxnSpPr>
          <p:cNvPr id="137" name="Straight Connector 136">
            <a:extLst>
              <a:ext uri="{FF2B5EF4-FFF2-40B4-BE49-F238E27FC236}">
                <a16:creationId xmlns:a16="http://schemas.microsoft.com/office/drawing/2014/main" id="{B93B13E4-3DD1-EB64-C309-B3E0EE2D3714}"/>
              </a:ext>
            </a:extLst>
          </p:cNvPr>
          <p:cNvCxnSpPr/>
          <p:nvPr/>
        </p:nvCxnSpPr>
        <p:spPr>
          <a:xfrm>
            <a:off x="10119744" y="3840075"/>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D37165CB-AF79-2DE2-5D5E-D8B691003761}"/>
              </a:ext>
            </a:extLst>
          </p:cNvPr>
          <p:cNvSpPr txBox="1"/>
          <p:nvPr/>
        </p:nvSpPr>
        <p:spPr>
          <a:xfrm rot="4074477">
            <a:off x="10152363" y="4332387"/>
            <a:ext cx="483635" cy="276999"/>
          </a:xfrm>
          <a:prstGeom prst="rect">
            <a:avLst/>
          </a:prstGeom>
          <a:noFill/>
        </p:spPr>
        <p:txBody>
          <a:bodyPr wrap="square" rtlCol="0">
            <a:spAutoFit/>
          </a:bodyPr>
          <a:lstStyle/>
          <a:p>
            <a:r>
              <a:rPr lang="en-US" sz="1200" dirty="0"/>
              <a:t>sex</a:t>
            </a:r>
          </a:p>
        </p:txBody>
      </p:sp>
      <p:cxnSp>
        <p:nvCxnSpPr>
          <p:cNvPr id="139" name="Straight Connector 138">
            <a:extLst>
              <a:ext uri="{FF2B5EF4-FFF2-40B4-BE49-F238E27FC236}">
                <a16:creationId xmlns:a16="http://schemas.microsoft.com/office/drawing/2014/main" id="{49258E7B-487F-3196-4275-D4EBB0A5D779}"/>
              </a:ext>
            </a:extLst>
          </p:cNvPr>
          <p:cNvCxnSpPr/>
          <p:nvPr/>
        </p:nvCxnSpPr>
        <p:spPr>
          <a:xfrm>
            <a:off x="6899017" y="387806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FAB477BC-3211-F839-F06E-5EDE9895089A}"/>
              </a:ext>
            </a:extLst>
          </p:cNvPr>
          <p:cNvSpPr txBox="1"/>
          <p:nvPr/>
        </p:nvSpPr>
        <p:spPr>
          <a:xfrm rot="4074477">
            <a:off x="6931636" y="4370378"/>
            <a:ext cx="483635" cy="276999"/>
          </a:xfrm>
          <a:prstGeom prst="rect">
            <a:avLst/>
          </a:prstGeom>
          <a:noFill/>
        </p:spPr>
        <p:txBody>
          <a:bodyPr wrap="square" rtlCol="0">
            <a:spAutoFit/>
          </a:bodyPr>
          <a:lstStyle/>
          <a:p>
            <a:r>
              <a:rPr lang="en-US" sz="1200" dirty="0"/>
              <a:t>sex</a:t>
            </a:r>
          </a:p>
        </p:txBody>
      </p:sp>
      <p:cxnSp>
        <p:nvCxnSpPr>
          <p:cNvPr id="141" name="Straight Connector 140">
            <a:extLst>
              <a:ext uri="{FF2B5EF4-FFF2-40B4-BE49-F238E27FC236}">
                <a16:creationId xmlns:a16="http://schemas.microsoft.com/office/drawing/2014/main" id="{5F48B885-10AD-F9C7-6E33-3CCFAF3D457F}"/>
              </a:ext>
            </a:extLst>
          </p:cNvPr>
          <p:cNvCxnSpPr/>
          <p:nvPr/>
        </p:nvCxnSpPr>
        <p:spPr>
          <a:xfrm>
            <a:off x="7209720" y="386159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E54CEBE6-FCF3-5D4B-E82C-C9D327A02580}"/>
              </a:ext>
            </a:extLst>
          </p:cNvPr>
          <p:cNvSpPr txBox="1"/>
          <p:nvPr/>
        </p:nvSpPr>
        <p:spPr>
          <a:xfrm rot="4074477">
            <a:off x="7242339" y="4353908"/>
            <a:ext cx="483635" cy="276999"/>
          </a:xfrm>
          <a:prstGeom prst="rect">
            <a:avLst/>
          </a:prstGeom>
          <a:noFill/>
        </p:spPr>
        <p:txBody>
          <a:bodyPr wrap="square" rtlCol="0">
            <a:spAutoFit/>
          </a:bodyPr>
          <a:lstStyle/>
          <a:p>
            <a:r>
              <a:rPr lang="en-US" sz="1200" dirty="0"/>
              <a:t>sex</a:t>
            </a:r>
          </a:p>
        </p:txBody>
      </p:sp>
      <p:cxnSp>
        <p:nvCxnSpPr>
          <p:cNvPr id="143" name="Straight Connector 142">
            <a:extLst>
              <a:ext uri="{FF2B5EF4-FFF2-40B4-BE49-F238E27FC236}">
                <a16:creationId xmlns:a16="http://schemas.microsoft.com/office/drawing/2014/main" id="{E6F155C2-1F9A-097D-2C6D-1E78A52FBC5F}"/>
              </a:ext>
            </a:extLst>
          </p:cNvPr>
          <p:cNvCxnSpPr/>
          <p:nvPr/>
        </p:nvCxnSpPr>
        <p:spPr>
          <a:xfrm>
            <a:off x="7562730" y="3860479"/>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0CE421F8-B9BA-F180-A277-62F1089D4D8C}"/>
              </a:ext>
            </a:extLst>
          </p:cNvPr>
          <p:cNvSpPr txBox="1"/>
          <p:nvPr/>
        </p:nvSpPr>
        <p:spPr>
          <a:xfrm rot="4074477">
            <a:off x="7595349" y="4352791"/>
            <a:ext cx="483635" cy="276999"/>
          </a:xfrm>
          <a:prstGeom prst="rect">
            <a:avLst/>
          </a:prstGeom>
          <a:noFill/>
        </p:spPr>
        <p:txBody>
          <a:bodyPr wrap="square" rtlCol="0">
            <a:spAutoFit/>
          </a:bodyPr>
          <a:lstStyle/>
          <a:p>
            <a:r>
              <a:rPr lang="en-US" sz="1200" dirty="0"/>
              <a:t>sex</a:t>
            </a:r>
          </a:p>
        </p:txBody>
      </p:sp>
      <p:cxnSp>
        <p:nvCxnSpPr>
          <p:cNvPr id="145" name="Straight Connector 144">
            <a:extLst>
              <a:ext uri="{FF2B5EF4-FFF2-40B4-BE49-F238E27FC236}">
                <a16:creationId xmlns:a16="http://schemas.microsoft.com/office/drawing/2014/main" id="{141C8600-CAD2-F6F2-FB65-395824C41C07}"/>
              </a:ext>
            </a:extLst>
          </p:cNvPr>
          <p:cNvCxnSpPr/>
          <p:nvPr/>
        </p:nvCxnSpPr>
        <p:spPr>
          <a:xfrm>
            <a:off x="7920588" y="3878066"/>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EB79035C-E4BF-267E-8879-42994ECB3DE6}"/>
              </a:ext>
            </a:extLst>
          </p:cNvPr>
          <p:cNvSpPr txBox="1"/>
          <p:nvPr/>
        </p:nvSpPr>
        <p:spPr>
          <a:xfrm rot="4074477">
            <a:off x="7953207" y="4370378"/>
            <a:ext cx="483635" cy="276999"/>
          </a:xfrm>
          <a:prstGeom prst="rect">
            <a:avLst/>
          </a:prstGeom>
          <a:noFill/>
        </p:spPr>
        <p:txBody>
          <a:bodyPr wrap="square" rtlCol="0">
            <a:spAutoFit/>
          </a:bodyPr>
          <a:lstStyle/>
          <a:p>
            <a:r>
              <a:rPr lang="en-US" sz="1200" dirty="0"/>
              <a:t>sex</a:t>
            </a:r>
          </a:p>
        </p:txBody>
      </p:sp>
      <p:cxnSp>
        <p:nvCxnSpPr>
          <p:cNvPr id="147" name="Straight Connector 146">
            <a:extLst>
              <a:ext uri="{FF2B5EF4-FFF2-40B4-BE49-F238E27FC236}">
                <a16:creationId xmlns:a16="http://schemas.microsoft.com/office/drawing/2014/main" id="{E4E17A17-1B6E-E623-209E-0E0B1270F4F6}"/>
              </a:ext>
            </a:extLst>
          </p:cNvPr>
          <p:cNvCxnSpPr/>
          <p:nvPr/>
        </p:nvCxnSpPr>
        <p:spPr>
          <a:xfrm>
            <a:off x="8323981" y="3867913"/>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55D8E02-9C49-10F9-7B41-3216178BA1CF}"/>
              </a:ext>
            </a:extLst>
          </p:cNvPr>
          <p:cNvSpPr txBox="1"/>
          <p:nvPr/>
        </p:nvSpPr>
        <p:spPr>
          <a:xfrm rot="4074477">
            <a:off x="8356600" y="4360225"/>
            <a:ext cx="483635" cy="276999"/>
          </a:xfrm>
          <a:prstGeom prst="rect">
            <a:avLst/>
          </a:prstGeom>
          <a:noFill/>
        </p:spPr>
        <p:txBody>
          <a:bodyPr wrap="square" rtlCol="0">
            <a:spAutoFit/>
          </a:bodyPr>
          <a:lstStyle/>
          <a:p>
            <a:r>
              <a:rPr lang="en-US" sz="1200" dirty="0"/>
              <a:t>sex</a:t>
            </a:r>
          </a:p>
        </p:txBody>
      </p:sp>
      <p:cxnSp>
        <p:nvCxnSpPr>
          <p:cNvPr id="149" name="Straight Connector 148">
            <a:extLst>
              <a:ext uri="{FF2B5EF4-FFF2-40B4-BE49-F238E27FC236}">
                <a16:creationId xmlns:a16="http://schemas.microsoft.com/office/drawing/2014/main" id="{6C1B2D05-B675-8C1B-0A0A-CCDB6C709EF7}"/>
              </a:ext>
            </a:extLst>
          </p:cNvPr>
          <p:cNvCxnSpPr/>
          <p:nvPr/>
        </p:nvCxnSpPr>
        <p:spPr>
          <a:xfrm>
            <a:off x="8502950" y="3859625"/>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9FF7F699-12FE-84C7-2238-DF8627A32DF7}"/>
              </a:ext>
            </a:extLst>
          </p:cNvPr>
          <p:cNvSpPr txBox="1"/>
          <p:nvPr/>
        </p:nvSpPr>
        <p:spPr>
          <a:xfrm rot="4074477">
            <a:off x="8535569" y="4351937"/>
            <a:ext cx="483635" cy="276999"/>
          </a:xfrm>
          <a:prstGeom prst="rect">
            <a:avLst/>
          </a:prstGeom>
          <a:noFill/>
        </p:spPr>
        <p:txBody>
          <a:bodyPr wrap="square" rtlCol="0">
            <a:spAutoFit/>
          </a:bodyPr>
          <a:lstStyle/>
          <a:p>
            <a:r>
              <a:rPr lang="en-US" sz="1200" dirty="0"/>
              <a:t>sex</a:t>
            </a:r>
          </a:p>
        </p:txBody>
      </p:sp>
      <p:cxnSp>
        <p:nvCxnSpPr>
          <p:cNvPr id="151" name="Straight Connector 150">
            <a:extLst>
              <a:ext uri="{FF2B5EF4-FFF2-40B4-BE49-F238E27FC236}">
                <a16:creationId xmlns:a16="http://schemas.microsoft.com/office/drawing/2014/main" id="{6D925716-EF9C-6FAE-B9D9-CC41E25C6EB5}"/>
              </a:ext>
            </a:extLst>
          </p:cNvPr>
          <p:cNvCxnSpPr/>
          <p:nvPr/>
        </p:nvCxnSpPr>
        <p:spPr>
          <a:xfrm>
            <a:off x="8813653" y="3843155"/>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88B0B27F-9DCB-8AC1-47A5-CF5F5BD6A059}"/>
              </a:ext>
            </a:extLst>
          </p:cNvPr>
          <p:cNvSpPr txBox="1"/>
          <p:nvPr/>
        </p:nvSpPr>
        <p:spPr>
          <a:xfrm rot="4074477">
            <a:off x="8846272" y="4335467"/>
            <a:ext cx="483635" cy="276999"/>
          </a:xfrm>
          <a:prstGeom prst="rect">
            <a:avLst/>
          </a:prstGeom>
          <a:noFill/>
        </p:spPr>
        <p:txBody>
          <a:bodyPr wrap="square" rtlCol="0">
            <a:spAutoFit/>
          </a:bodyPr>
          <a:lstStyle/>
          <a:p>
            <a:r>
              <a:rPr lang="en-US" sz="1200" dirty="0"/>
              <a:t>sex</a:t>
            </a:r>
          </a:p>
        </p:txBody>
      </p:sp>
      <p:cxnSp>
        <p:nvCxnSpPr>
          <p:cNvPr id="153" name="Straight Connector 152">
            <a:extLst>
              <a:ext uri="{FF2B5EF4-FFF2-40B4-BE49-F238E27FC236}">
                <a16:creationId xmlns:a16="http://schemas.microsoft.com/office/drawing/2014/main" id="{B533B07D-9C80-2243-98B7-FA60FA55E661}"/>
              </a:ext>
            </a:extLst>
          </p:cNvPr>
          <p:cNvCxnSpPr/>
          <p:nvPr/>
        </p:nvCxnSpPr>
        <p:spPr>
          <a:xfrm>
            <a:off x="9166663" y="3842038"/>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B24185A4-6EE4-4244-5B23-22BCBC66FFE6}"/>
              </a:ext>
            </a:extLst>
          </p:cNvPr>
          <p:cNvSpPr txBox="1"/>
          <p:nvPr/>
        </p:nvSpPr>
        <p:spPr>
          <a:xfrm rot="4074477">
            <a:off x="9199282" y="4334350"/>
            <a:ext cx="483635" cy="276999"/>
          </a:xfrm>
          <a:prstGeom prst="rect">
            <a:avLst/>
          </a:prstGeom>
          <a:noFill/>
        </p:spPr>
        <p:txBody>
          <a:bodyPr wrap="square" rtlCol="0">
            <a:spAutoFit/>
          </a:bodyPr>
          <a:lstStyle/>
          <a:p>
            <a:r>
              <a:rPr lang="en-US" sz="1200" dirty="0"/>
              <a:t>sex</a:t>
            </a:r>
          </a:p>
        </p:txBody>
      </p:sp>
      <p:cxnSp>
        <p:nvCxnSpPr>
          <p:cNvPr id="155" name="Straight Connector 154">
            <a:extLst>
              <a:ext uri="{FF2B5EF4-FFF2-40B4-BE49-F238E27FC236}">
                <a16:creationId xmlns:a16="http://schemas.microsoft.com/office/drawing/2014/main" id="{5418C0EB-6417-00CC-E45C-EE7C130F26AC}"/>
              </a:ext>
            </a:extLst>
          </p:cNvPr>
          <p:cNvCxnSpPr/>
          <p:nvPr/>
        </p:nvCxnSpPr>
        <p:spPr>
          <a:xfrm>
            <a:off x="9524521" y="3859625"/>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72CC2572-71D1-E818-0710-5782EE1C3436}"/>
              </a:ext>
            </a:extLst>
          </p:cNvPr>
          <p:cNvSpPr txBox="1"/>
          <p:nvPr/>
        </p:nvSpPr>
        <p:spPr>
          <a:xfrm rot="4074477">
            <a:off x="9557140" y="4351937"/>
            <a:ext cx="483635" cy="276999"/>
          </a:xfrm>
          <a:prstGeom prst="rect">
            <a:avLst/>
          </a:prstGeom>
          <a:noFill/>
        </p:spPr>
        <p:txBody>
          <a:bodyPr wrap="square" rtlCol="0">
            <a:spAutoFit/>
          </a:bodyPr>
          <a:lstStyle/>
          <a:p>
            <a:r>
              <a:rPr lang="en-US" sz="1200" dirty="0"/>
              <a:t>sex</a:t>
            </a:r>
          </a:p>
        </p:txBody>
      </p:sp>
      <p:cxnSp>
        <p:nvCxnSpPr>
          <p:cNvPr id="157" name="Straight Connector 156">
            <a:extLst>
              <a:ext uri="{FF2B5EF4-FFF2-40B4-BE49-F238E27FC236}">
                <a16:creationId xmlns:a16="http://schemas.microsoft.com/office/drawing/2014/main" id="{6843992D-9845-C9E8-1B41-95DDB2A9412B}"/>
              </a:ext>
            </a:extLst>
          </p:cNvPr>
          <p:cNvCxnSpPr/>
          <p:nvPr/>
        </p:nvCxnSpPr>
        <p:spPr>
          <a:xfrm>
            <a:off x="9927914" y="3849472"/>
            <a:ext cx="174812" cy="448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FF2C0AB2-1CC4-63F9-C69D-2662F5DA3817}"/>
              </a:ext>
            </a:extLst>
          </p:cNvPr>
          <p:cNvSpPr txBox="1"/>
          <p:nvPr/>
        </p:nvSpPr>
        <p:spPr>
          <a:xfrm rot="4074477">
            <a:off x="9960533" y="4341784"/>
            <a:ext cx="483635" cy="276999"/>
          </a:xfrm>
          <a:prstGeom prst="rect">
            <a:avLst/>
          </a:prstGeom>
          <a:noFill/>
        </p:spPr>
        <p:txBody>
          <a:bodyPr wrap="square" rtlCol="0">
            <a:spAutoFit/>
          </a:bodyPr>
          <a:lstStyle/>
          <a:p>
            <a:r>
              <a:rPr lang="en-US" sz="1200" dirty="0"/>
              <a:t>sex</a:t>
            </a:r>
          </a:p>
        </p:txBody>
      </p:sp>
    </p:spTree>
    <p:extLst>
      <p:ext uri="{BB962C8B-B14F-4D97-AF65-F5344CB8AC3E}">
        <p14:creationId xmlns:p14="http://schemas.microsoft.com/office/powerpoint/2010/main" val="1967557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05EB-DAE1-05F3-565E-F729F04ED166}"/>
              </a:ext>
            </a:extLst>
          </p:cNvPr>
          <p:cNvSpPr>
            <a:spLocks noGrp="1"/>
          </p:cNvSpPr>
          <p:nvPr>
            <p:ph type="title"/>
          </p:nvPr>
        </p:nvSpPr>
        <p:spPr>
          <a:xfrm>
            <a:off x="838200" y="174438"/>
            <a:ext cx="10515600" cy="578597"/>
          </a:xfrm>
        </p:spPr>
        <p:txBody>
          <a:bodyPr>
            <a:normAutofit fontScale="90000"/>
          </a:bodyPr>
          <a:lstStyle/>
          <a:p>
            <a:pPr algn="ctr"/>
            <a:r>
              <a:rPr lang="en-US" b="1" dirty="0"/>
              <a:t>Career Planning</a:t>
            </a:r>
          </a:p>
        </p:txBody>
      </p:sp>
      <p:sp>
        <p:nvSpPr>
          <p:cNvPr id="9" name="Content Placeholder 2">
            <a:extLst>
              <a:ext uri="{FF2B5EF4-FFF2-40B4-BE49-F238E27FC236}">
                <a16:creationId xmlns:a16="http://schemas.microsoft.com/office/drawing/2014/main" id="{9109DD4F-E57A-25B2-ED72-0D488C634ADD}"/>
              </a:ext>
            </a:extLst>
          </p:cNvPr>
          <p:cNvSpPr txBox="1">
            <a:spLocks/>
          </p:cNvSpPr>
          <p:nvPr/>
        </p:nvSpPr>
        <p:spPr>
          <a:xfrm>
            <a:off x="3390673" y="762000"/>
            <a:ext cx="5717467" cy="5844987"/>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t>Faith wants to be a phycologist at the VA, which would require a PHD. Since she only has two years of class credit, it would probably take two years to finish her BA then go right into the PHD. Say 3 years to finish the PHD. She would be out of work until 30 (I would be 32). From there she could get her dream job. Doing this would guarantee me another 5 years at Lockheed, unless I found something else that makes just as much.</a:t>
            </a:r>
          </a:p>
          <a:p>
            <a:pPr marL="0" indent="0" algn="just">
              <a:buNone/>
            </a:pPr>
            <a:endParaRPr lang="en-US" sz="2400" dirty="0"/>
          </a:p>
          <a:p>
            <a:pPr marL="0" indent="0" algn="just">
              <a:buNone/>
            </a:pPr>
            <a:r>
              <a:rPr lang="en-US" sz="2400" dirty="0"/>
              <a:t>She would need to start right away to shorten the time to reach her goal and to relieve the stress on me to hold her up for more time than necessary.</a:t>
            </a:r>
          </a:p>
          <a:p>
            <a:pPr marL="0" indent="0" algn="just">
              <a:buNone/>
            </a:pPr>
            <a:endParaRPr lang="en-US" sz="2400" dirty="0"/>
          </a:p>
          <a:p>
            <a:pPr marL="0" indent="0" algn="just">
              <a:buNone/>
            </a:pPr>
            <a:r>
              <a:rPr lang="en-US" sz="2400" dirty="0"/>
              <a:t>On the other hand, I have to question whether she really should go back to college. My concerns are as follows:</a:t>
            </a:r>
          </a:p>
          <a:p>
            <a:pPr marL="457200" indent="-457200" algn="just">
              <a:buAutoNum type="arabicPeriod"/>
            </a:pPr>
            <a:r>
              <a:rPr lang="en-US" sz="2400" dirty="0"/>
              <a:t>It could have a liberalizing influence on her</a:t>
            </a:r>
          </a:p>
          <a:p>
            <a:pPr marL="457200" indent="-457200" algn="just">
              <a:buAutoNum type="arabicPeriod"/>
            </a:pPr>
            <a:r>
              <a:rPr lang="en-US" sz="2400" dirty="0"/>
              <a:t>I would have the sole income for 5 years minimum</a:t>
            </a:r>
          </a:p>
          <a:p>
            <a:pPr marL="457200" indent="-457200" algn="just">
              <a:buAutoNum type="arabicPeriod"/>
            </a:pPr>
            <a:r>
              <a:rPr lang="en-US" sz="2400" dirty="0"/>
              <a:t>It may push us to wait too long to have kids</a:t>
            </a:r>
          </a:p>
          <a:p>
            <a:pPr marL="457200" indent="-457200" algn="just">
              <a:buAutoNum type="arabicPeriod"/>
            </a:pPr>
            <a:r>
              <a:rPr lang="en-US" sz="2400" dirty="0"/>
              <a:t>A job at the VA may come with vaccine requirements</a:t>
            </a:r>
          </a:p>
          <a:p>
            <a:pPr marL="0" indent="0" algn="just">
              <a:buNone/>
            </a:pPr>
            <a:r>
              <a:rPr lang="en-US" sz="2400" dirty="0"/>
              <a:t>There are pros to it though:</a:t>
            </a:r>
          </a:p>
          <a:p>
            <a:pPr marL="457200" indent="-457200" algn="just">
              <a:buAutoNum type="arabicPeriod"/>
            </a:pPr>
            <a:r>
              <a:rPr lang="en-US" sz="2400" dirty="0"/>
              <a:t>It would raise the pedigree of our family</a:t>
            </a:r>
          </a:p>
          <a:p>
            <a:pPr marL="457200" indent="-457200" algn="just">
              <a:buAutoNum type="arabicPeriod"/>
            </a:pPr>
            <a:r>
              <a:rPr lang="en-US" sz="2400" dirty="0"/>
              <a:t>It would guarantee her good employment no matter what</a:t>
            </a:r>
          </a:p>
          <a:p>
            <a:pPr marL="457200" indent="-457200" algn="just">
              <a:buAutoNum type="arabicPeriod"/>
            </a:pPr>
            <a:r>
              <a:rPr lang="en-US" sz="2400" dirty="0"/>
              <a:t>It would raise her self-esteem</a:t>
            </a:r>
          </a:p>
          <a:p>
            <a:pPr marL="457200" indent="-457200" algn="just">
              <a:buAutoNum type="arabicPeriod"/>
            </a:pPr>
            <a:r>
              <a:rPr lang="en-US" sz="2400" dirty="0"/>
              <a:t>It would mean we could easily the upper-middle class and I may be able to quit Lockheed and do something I enjoy without the stress associated with having no second income.</a:t>
            </a:r>
          </a:p>
        </p:txBody>
      </p:sp>
      <p:pic>
        <p:nvPicPr>
          <p:cNvPr id="4" name="Picture 3">
            <a:extLst>
              <a:ext uri="{FF2B5EF4-FFF2-40B4-BE49-F238E27FC236}">
                <a16:creationId xmlns:a16="http://schemas.microsoft.com/office/drawing/2014/main" id="{FA29501B-C5B0-F074-BF27-A67BC8C63591}"/>
              </a:ext>
            </a:extLst>
          </p:cNvPr>
          <p:cNvPicPr>
            <a:picLocks noChangeAspect="1"/>
          </p:cNvPicPr>
          <p:nvPr/>
        </p:nvPicPr>
        <p:blipFill>
          <a:blip r:embed="rId2"/>
          <a:stretch>
            <a:fillRect/>
          </a:stretch>
        </p:blipFill>
        <p:spPr>
          <a:xfrm>
            <a:off x="205418" y="945403"/>
            <a:ext cx="3023890" cy="3684494"/>
          </a:xfrm>
          <a:prstGeom prst="rect">
            <a:avLst/>
          </a:prstGeom>
          <a:ln w="76200">
            <a:solidFill>
              <a:schemeClr val="tx1"/>
            </a:solidFill>
          </a:ln>
        </p:spPr>
      </p:pic>
      <p:pic>
        <p:nvPicPr>
          <p:cNvPr id="6" name="Picture 5">
            <a:extLst>
              <a:ext uri="{FF2B5EF4-FFF2-40B4-BE49-F238E27FC236}">
                <a16:creationId xmlns:a16="http://schemas.microsoft.com/office/drawing/2014/main" id="{36FE3E3C-8B82-C8C0-E602-44311D1F39AA}"/>
              </a:ext>
            </a:extLst>
          </p:cNvPr>
          <p:cNvPicPr>
            <a:picLocks noChangeAspect="1"/>
          </p:cNvPicPr>
          <p:nvPr/>
        </p:nvPicPr>
        <p:blipFill>
          <a:blip r:embed="rId3"/>
          <a:stretch>
            <a:fillRect/>
          </a:stretch>
        </p:blipFill>
        <p:spPr>
          <a:xfrm>
            <a:off x="9258162" y="945403"/>
            <a:ext cx="2728420" cy="3684495"/>
          </a:xfrm>
          <a:prstGeom prst="rect">
            <a:avLst/>
          </a:prstGeom>
          <a:ln w="76200">
            <a:solidFill>
              <a:schemeClr val="tx1"/>
            </a:solidFill>
          </a:ln>
        </p:spPr>
      </p:pic>
      <p:sp>
        <p:nvSpPr>
          <p:cNvPr id="7" name="Content Placeholder 2">
            <a:extLst>
              <a:ext uri="{FF2B5EF4-FFF2-40B4-BE49-F238E27FC236}">
                <a16:creationId xmlns:a16="http://schemas.microsoft.com/office/drawing/2014/main" id="{D06B98EA-8B36-E55D-FF60-88371A453DD1}"/>
              </a:ext>
            </a:extLst>
          </p:cNvPr>
          <p:cNvSpPr txBox="1">
            <a:spLocks/>
          </p:cNvSpPr>
          <p:nvPr/>
        </p:nvSpPr>
        <p:spPr>
          <a:xfrm>
            <a:off x="9188824" y="4813300"/>
            <a:ext cx="2928071" cy="1964018"/>
          </a:xfrm>
          <a:prstGeom prst="rect">
            <a:avLst/>
          </a:prstGeom>
        </p:spPr>
        <p:txBody>
          <a:bodyPr>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t>And what about Alex in the meantime? What am I working toward? Well, I would make it my goal to finish out my language studies by the time she finished her degree. Other than that, I would imbed myself further in the Tarrant County GOP and work on getting my art career off the ground.</a:t>
            </a:r>
          </a:p>
          <a:p>
            <a:pPr marL="0" indent="0" algn="just">
              <a:buNone/>
            </a:pPr>
            <a:endParaRPr lang="en-US" sz="2400" dirty="0"/>
          </a:p>
          <a:p>
            <a:pPr marL="0" indent="0" algn="just">
              <a:buNone/>
            </a:pPr>
            <a:r>
              <a:rPr lang="en-US" sz="2400" dirty="0"/>
              <a:t>The soonest we should have a kid is probably just after she finishes her BS. I would be 30, she 28, and everyone else would be on the same schedule. That gives me just over 2 years to really press into my dilatant activities.</a:t>
            </a:r>
          </a:p>
        </p:txBody>
      </p:sp>
    </p:spTree>
    <p:extLst>
      <p:ext uri="{BB962C8B-B14F-4D97-AF65-F5344CB8AC3E}">
        <p14:creationId xmlns:p14="http://schemas.microsoft.com/office/powerpoint/2010/main" val="885052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04C19-E942-72BF-310E-1F192EF5CEBF}"/>
              </a:ext>
            </a:extLst>
          </p:cNvPr>
          <p:cNvSpPr>
            <a:spLocks noGrp="1"/>
          </p:cNvSpPr>
          <p:nvPr>
            <p:ph type="title"/>
          </p:nvPr>
        </p:nvSpPr>
        <p:spPr>
          <a:xfrm>
            <a:off x="0" y="1"/>
            <a:ext cx="10515600" cy="744069"/>
          </a:xfrm>
        </p:spPr>
        <p:txBody>
          <a:bodyPr/>
          <a:lstStyle/>
          <a:p>
            <a:r>
              <a:rPr lang="en-US" dirty="0"/>
              <a:t>Finance</a:t>
            </a:r>
          </a:p>
        </p:txBody>
      </p:sp>
      <p:sp>
        <p:nvSpPr>
          <p:cNvPr id="5" name="Content Placeholder 2">
            <a:extLst>
              <a:ext uri="{FF2B5EF4-FFF2-40B4-BE49-F238E27FC236}">
                <a16:creationId xmlns:a16="http://schemas.microsoft.com/office/drawing/2014/main" id="{064B045F-2103-B660-001B-878960999C0C}"/>
              </a:ext>
            </a:extLst>
          </p:cNvPr>
          <p:cNvSpPr txBox="1">
            <a:spLocks/>
          </p:cNvSpPr>
          <p:nvPr/>
        </p:nvSpPr>
        <p:spPr>
          <a:xfrm>
            <a:off x="63128" y="744070"/>
            <a:ext cx="5127438" cy="5844987"/>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t>The chart to the top-right shows our projected take home pay after expenses. If we use these numbers to extrapolate savings over time, then we get the chart on the bottom.</a:t>
            </a:r>
          </a:p>
          <a:p>
            <a:pPr marL="0" indent="0" algn="just">
              <a:buNone/>
            </a:pPr>
            <a:r>
              <a:rPr lang="en-US" sz="2400" dirty="0"/>
              <a:t>Clearly, I need to cut off my parents as much as I can or completely by the time we move in together.</a:t>
            </a:r>
          </a:p>
          <a:p>
            <a:pPr marL="0" indent="0" algn="just">
              <a:buNone/>
            </a:pPr>
            <a:endParaRPr lang="en-US" sz="2400" dirty="0"/>
          </a:p>
          <a:p>
            <a:pPr marL="0" indent="0" algn="just">
              <a:buNone/>
            </a:pPr>
            <a:r>
              <a:rPr lang="en-US" sz="2400" dirty="0"/>
              <a:t>The projected savings chart assumes the following timeline:</a:t>
            </a:r>
          </a:p>
          <a:p>
            <a:pPr marL="457200" indent="-457200" algn="just">
              <a:buAutoNum type="arabicPeriod"/>
            </a:pPr>
            <a:r>
              <a:rPr lang="en-US" sz="2400" dirty="0"/>
              <a:t>We move into an apartment together in March 2024 and Faith keeps her job.</a:t>
            </a:r>
          </a:p>
          <a:p>
            <a:pPr marL="457200" indent="-457200" algn="just">
              <a:buAutoNum type="arabicPeriod"/>
            </a:pPr>
            <a:r>
              <a:rPr lang="en-US" sz="2400" dirty="0"/>
              <a:t>Faith quits her job and goes to school in August 2024.</a:t>
            </a:r>
          </a:p>
          <a:p>
            <a:pPr marL="457200" indent="-457200" algn="just">
              <a:buAutoNum type="arabicPeriod"/>
            </a:pPr>
            <a:r>
              <a:rPr lang="en-US" sz="2400" dirty="0"/>
              <a:t>Summer break 2025 we move into a $425K house.</a:t>
            </a:r>
          </a:p>
          <a:p>
            <a:pPr marL="457200" indent="-457200" algn="just">
              <a:buAutoNum type="arabicPeriod"/>
            </a:pPr>
            <a:r>
              <a:rPr lang="en-US" sz="2400" dirty="0"/>
              <a:t>When Faith finished her degree in 2026 she may obtain a $70K job to gather work experience in her field. At this point she could go back to school and I would keep bringing home the bacon or she could get pregnant.</a:t>
            </a:r>
          </a:p>
        </p:txBody>
      </p:sp>
      <p:graphicFrame>
        <p:nvGraphicFramePr>
          <p:cNvPr id="6" name="Table 5">
            <a:extLst>
              <a:ext uri="{FF2B5EF4-FFF2-40B4-BE49-F238E27FC236}">
                <a16:creationId xmlns:a16="http://schemas.microsoft.com/office/drawing/2014/main" id="{BBEFC7A4-EB97-3C60-393B-AC85D067BCFD}"/>
              </a:ext>
            </a:extLst>
          </p:cNvPr>
          <p:cNvGraphicFramePr>
            <a:graphicFrameLocks noGrp="1"/>
          </p:cNvGraphicFramePr>
          <p:nvPr/>
        </p:nvGraphicFramePr>
        <p:xfrm>
          <a:off x="5253694" y="91888"/>
          <a:ext cx="6794500" cy="3733800"/>
        </p:xfrm>
        <a:graphic>
          <a:graphicData uri="http://schemas.openxmlformats.org/drawingml/2006/table">
            <a:tbl>
              <a:tblPr>
                <a:tableStyleId>{5C22544A-7EE6-4342-B048-85BDC9FD1C3A}</a:tableStyleId>
              </a:tblPr>
              <a:tblGrid>
                <a:gridCol w="1511300">
                  <a:extLst>
                    <a:ext uri="{9D8B030D-6E8A-4147-A177-3AD203B41FA5}">
                      <a16:colId xmlns:a16="http://schemas.microsoft.com/office/drawing/2014/main" val="3133520931"/>
                    </a:ext>
                  </a:extLst>
                </a:gridCol>
                <a:gridCol w="609600">
                  <a:extLst>
                    <a:ext uri="{9D8B030D-6E8A-4147-A177-3AD203B41FA5}">
                      <a16:colId xmlns:a16="http://schemas.microsoft.com/office/drawing/2014/main" val="1084881800"/>
                    </a:ext>
                  </a:extLst>
                </a:gridCol>
                <a:gridCol w="825500">
                  <a:extLst>
                    <a:ext uri="{9D8B030D-6E8A-4147-A177-3AD203B41FA5}">
                      <a16:colId xmlns:a16="http://schemas.microsoft.com/office/drawing/2014/main" val="4163205003"/>
                    </a:ext>
                  </a:extLst>
                </a:gridCol>
                <a:gridCol w="825500">
                  <a:extLst>
                    <a:ext uri="{9D8B030D-6E8A-4147-A177-3AD203B41FA5}">
                      <a16:colId xmlns:a16="http://schemas.microsoft.com/office/drawing/2014/main" val="112224540"/>
                    </a:ext>
                  </a:extLst>
                </a:gridCol>
                <a:gridCol w="1003300">
                  <a:extLst>
                    <a:ext uri="{9D8B030D-6E8A-4147-A177-3AD203B41FA5}">
                      <a16:colId xmlns:a16="http://schemas.microsoft.com/office/drawing/2014/main" val="2863961575"/>
                    </a:ext>
                  </a:extLst>
                </a:gridCol>
                <a:gridCol w="990600">
                  <a:extLst>
                    <a:ext uri="{9D8B030D-6E8A-4147-A177-3AD203B41FA5}">
                      <a16:colId xmlns:a16="http://schemas.microsoft.com/office/drawing/2014/main" val="3805649794"/>
                    </a:ext>
                  </a:extLst>
                </a:gridCol>
                <a:gridCol w="1028700">
                  <a:extLst>
                    <a:ext uri="{9D8B030D-6E8A-4147-A177-3AD203B41FA5}">
                      <a16:colId xmlns:a16="http://schemas.microsoft.com/office/drawing/2014/main" val="1231512708"/>
                    </a:ext>
                  </a:extLst>
                </a:gridCol>
              </a:tblGrid>
              <a:tr h="495300">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000" u="none" strike="noStrike">
                          <a:effectLst/>
                        </a:rPr>
                        <a:t>no Faith,mid-home</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000" u="none" strike="noStrike">
                          <a:effectLst/>
                        </a:rPr>
                        <a:t>no 401K, no faith, mid-home</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000" u="none" strike="noStrike">
                          <a:effectLst/>
                        </a:rPr>
                        <a:t>no 401K,no faith,apt</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000" u="none" strike="noStrike">
                          <a:effectLst/>
                        </a:rPr>
                        <a:t>No401K,Faith +35k,apt</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000" u="none" strike="noStrike">
                          <a:effectLst/>
                        </a:rPr>
                        <a:t>No401K,Faith +70k,mid-home</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000" u="none" strike="noStrike">
                          <a:effectLst/>
                        </a:rPr>
                        <a:t>No401K,Faith +120k,country estate</a:t>
                      </a:r>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514490440"/>
                  </a:ext>
                </a:extLst>
              </a:tr>
              <a:tr h="0">
                <a:tc>
                  <a:txBody>
                    <a:bodyPr/>
                    <a:lstStyle/>
                    <a:p>
                      <a:pPr algn="l" fontAlgn="b"/>
                      <a:r>
                        <a:rPr lang="en-US" sz="1000" u="none" strike="noStrike">
                          <a:effectLst/>
                        </a:rPr>
                        <a:t>Income</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7,300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8,100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8,100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10,100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12,000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15,000</a:t>
                      </a:r>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209124188"/>
                  </a:ext>
                </a:extLst>
              </a:tr>
              <a:tr h="161925">
                <a:tc>
                  <a:txBody>
                    <a:bodyPr/>
                    <a:lstStyle/>
                    <a:p>
                      <a:pPr algn="l" fontAlgn="b"/>
                      <a:r>
                        <a:rPr lang="en-US" sz="1000" u="none" strike="noStrike">
                          <a:effectLst/>
                        </a:rPr>
                        <a:t>385K 2,000sqf home</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-3125</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-3125</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524552557"/>
                  </a:ext>
                </a:extLst>
              </a:tr>
              <a:tr h="161925">
                <a:tc>
                  <a:txBody>
                    <a:bodyPr/>
                    <a:lstStyle/>
                    <a:p>
                      <a:pPr algn="l" fontAlgn="b"/>
                      <a:r>
                        <a:rPr lang="en-US" sz="1000" u="none" strike="noStrike">
                          <a:effectLst/>
                        </a:rPr>
                        <a:t>phone/internet</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88582378"/>
                  </a:ext>
                </a:extLst>
              </a:tr>
              <a:tr h="161925">
                <a:tc>
                  <a:txBody>
                    <a:bodyPr/>
                    <a:lstStyle/>
                    <a:p>
                      <a:pPr algn="l" fontAlgn="b"/>
                      <a:r>
                        <a:rPr lang="en-US" sz="1000" u="none" strike="noStrike">
                          <a:effectLst/>
                        </a:rPr>
                        <a:t>energy</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239766680"/>
                  </a:ext>
                </a:extLst>
              </a:tr>
              <a:tr h="161925">
                <a:tc>
                  <a:txBody>
                    <a:bodyPr/>
                    <a:lstStyle/>
                    <a:p>
                      <a:pPr algn="l" fontAlgn="b"/>
                      <a:r>
                        <a:rPr lang="en-US" sz="1000" u="none" strike="noStrike">
                          <a:effectLst/>
                        </a:rPr>
                        <a:t>gas</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-200</a:t>
                      </a:r>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721427144"/>
                  </a:ext>
                </a:extLst>
              </a:tr>
              <a:tr h="161925">
                <a:tc>
                  <a:txBody>
                    <a:bodyPr/>
                    <a:lstStyle/>
                    <a:p>
                      <a:pPr algn="l" fontAlgn="b"/>
                      <a:r>
                        <a:rPr lang="en-US" sz="1000" u="none" strike="noStrike">
                          <a:effectLst/>
                        </a:rPr>
                        <a:t>Mom and Dad</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-1500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973388581"/>
                  </a:ext>
                </a:extLst>
              </a:tr>
              <a:tr h="161925">
                <a:tc>
                  <a:txBody>
                    <a:bodyPr/>
                    <a:lstStyle/>
                    <a:p>
                      <a:pPr algn="l" fontAlgn="b"/>
                      <a:r>
                        <a:rPr lang="en-US" sz="1000" u="none" strike="noStrike">
                          <a:effectLst/>
                        </a:rPr>
                        <a:t>Food/subscriptions</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-500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-500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-500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-500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-500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-500</a:t>
                      </a:r>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101269403"/>
                  </a:ext>
                </a:extLst>
              </a:tr>
              <a:tr h="161925">
                <a:tc>
                  <a:txBody>
                    <a:bodyPr/>
                    <a:lstStyle/>
                    <a:p>
                      <a:pPr algn="l" fontAlgn="b"/>
                      <a:r>
                        <a:rPr lang="en-US" sz="1000" u="none" strike="noStrike">
                          <a:effectLst/>
                        </a:rPr>
                        <a:t>Car payment X 2</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-1500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766887122"/>
                  </a:ext>
                </a:extLst>
              </a:tr>
              <a:tr h="161925">
                <a:tc>
                  <a:txBody>
                    <a:bodyPr/>
                    <a:lstStyle/>
                    <a:p>
                      <a:pPr algn="l" fontAlgn="b"/>
                      <a:r>
                        <a:rPr lang="en-US" sz="1000" u="none" strike="noStrike">
                          <a:effectLst/>
                        </a:rPr>
                        <a:t>Car payment X 1</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-700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-700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-700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-700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-700</a:t>
                      </a:r>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181038607"/>
                  </a:ext>
                </a:extLst>
              </a:tr>
              <a:tr h="161925">
                <a:tc>
                  <a:txBody>
                    <a:bodyPr/>
                    <a:lstStyle/>
                    <a:p>
                      <a:pPr algn="l" fontAlgn="b"/>
                      <a:r>
                        <a:rPr lang="en-US" sz="1000" u="none" strike="noStrike">
                          <a:effectLst/>
                        </a:rPr>
                        <a:t>Fun</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-300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-300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-300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-300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-300</a:t>
                      </a:r>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157583065"/>
                  </a:ext>
                </a:extLst>
              </a:tr>
              <a:tr h="161925">
                <a:tc>
                  <a:txBody>
                    <a:bodyPr/>
                    <a:lstStyle/>
                    <a:p>
                      <a:pPr algn="l" fontAlgn="b"/>
                      <a:r>
                        <a:rPr lang="en-US" sz="1000" u="none" strike="noStrike">
                          <a:effectLst/>
                        </a:rPr>
                        <a:t>2bd2bth apt courtland riv</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-1750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-1750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933884442"/>
                  </a:ext>
                </a:extLst>
              </a:tr>
              <a:tr h="161925">
                <a:tc>
                  <a:txBody>
                    <a:bodyPr/>
                    <a:lstStyle/>
                    <a:p>
                      <a:pPr algn="l" fontAlgn="b"/>
                      <a:r>
                        <a:rPr lang="en-US" sz="1000" u="none" strike="noStrike">
                          <a:effectLst/>
                        </a:rPr>
                        <a:t>425K 3Ksqf home</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-3435</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619067511"/>
                  </a:ext>
                </a:extLst>
              </a:tr>
              <a:tr h="161925">
                <a:tc>
                  <a:txBody>
                    <a:bodyPr/>
                    <a:lstStyle/>
                    <a:p>
                      <a:pPr algn="l" fontAlgn="b"/>
                      <a:r>
                        <a:rPr lang="en-US" sz="1000" u="none" strike="noStrike">
                          <a:effectLst/>
                        </a:rPr>
                        <a:t>600K 2.5sqf colonial 1acr</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-4800</a:t>
                      </a:r>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249566131"/>
                  </a:ext>
                </a:extLst>
              </a:tr>
              <a:tr h="161925">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151796862"/>
                  </a:ext>
                </a:extLst>
              </a:tr>
              <a:tr h="161925">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530324394"/>
                  </a:ext>
                </a:extLst>
              </a:tr>
              <a:tr h="161925">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45643772"/>
                  </a:ext>
                </a:extLst>
              </a:tr>
              <a:tr h="161925">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533582306"/>
                  </a:ext>
                </a:extLst>
              </a:tr>
              <a:tr h="161925">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266565818"/>
                  </a:ext>
                </a:extLst>
              </a:tr>
              <a:tr h="161925">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55549709"/>
                  </a:ext>
                </a:extLst>
              </a:tr>
              <a:tr h="161925">
                <a:tc>
                  <a:txBody>
                    <a:bodyPr/>
                    <a:lstStyle/>
                    <a:p>
                      <a:pPr algn="l" fontAlgn="b"/>
                      <a:r>
                        <a:rPr lang="en-US" sz="1000" u="none" strike="noStrike">
                          <a:effectLst/>
                        </a:rPr>
                        <a:t>Pay left over</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dirty="0">
                          <a:effectLst/>
                        </a:rPr>
                        <a:t>75</a:t>
                      </a:r>
                      <a:endParaRPr lang="en-US" sz="1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2875</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4250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6250</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6465</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1000" u="none" strike="noStrike" dirty="0">
                          <a:effectLst/>
                        </a:rPr>
                        <a:t>8100</a:t>
                      </a:r>
                      <a:endParaRPr lang="en-US" sz="1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169047440"/>
                  </a:ext>
                </a:extLst>
              </a:tr>
            </a:tbl>
          </a:graphicData>
        </a:graphic>
      </p:graphicFrame>
      <p:graphicFrame>
        <p:nvGraphicFramePr>
          <p:cNvPr id="7" name="Chart 6">
            <a:extLst>
              <a:ext uri="{FF2B5EF4-FFF2-40B4-BE49-F238E27FC236}">
                <a16:creationId xmlns:a16="http://schemas.microsoft.com/office/drawing/2014/main" id="{9444F730-A848-F0CD-0A5D-54985D0F3987}"/>
              </a:ext>
            </a:extLst>
          </p:cNvPr>
          <p:cNvGraphicFramePr>
            <a:graphicFrameLocks/>
          </p:cNvGraphicFramePr>
          <p:nvPr/>
        </p:nvGraphicFramePr>
        <p:xfrm>
          <a:off x="5253694" y="3917575"/>
          <a:ext cx="67945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874922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26886</TotalTime>
  <Words>3182</Words>
  <Application>Microsoft Office PowerPoint</Application>
  <PresentationFormat>Widescreen</PresentationFormat>
  <Paragraphs>410</Paragraphs>
  <Slides>22</Slides>
  <Notes>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Galano Grotesque Alt</vt:lpstr>
      <vt:lpstr>Georgia</vt:lpstr>
      <vt:lpstr>HeritageBody:Sans</vt:lpstr>
      <vt:lpstr>Source Sans Pro</vt:lpstr>
      <vt:lpstr>Office Theme</vt:lpstr>
      <vt:lpstr>Overthinking: Faith Slocumb</vt:lpstr>
      <vt:lpstr>Green Flags</vt:lpstr>
      <vt:lpstr>Red Flags</vt:lpstr>
      <vt:lpstr>My Own Red Flags</vt:lpstr>
      <vt:lpstr>Prospective Timeline</vt:lpstr>
      <vt:lpstr>PowerPoint Presentation</vt:lpstr>
      <vt:lpstr>Prospective Timeline</vt:lpstr>
      <vt:lpstr>Career Planning</vt:lpstr>
      <vt:lpstr>Finance</vt:lpstr>
      <vt:lpstr>Monda Faith Slocumb (May 27, 1999)</vt:lpstr>
      <vt:lpstr>Monda Rains Slocumb (Nov 18 1943)</vt:lpstr>
      <vt:lpstr>Gabriella Alicia Slocumb (2/25/2023)</vt:lpstr>
      <vt:lpstr>Curtis Maxwell Slocumb (Oct 20, 1965)</vt:lpstr>
      <vt:lpstr>Alicia Ruth “Castan” Slocumb (Jan 1970 or Jan 14, 1968)</vt:lpstr>
      <vt:lpstr>Family Move Patten</vt:lpstr>
      <vt:lpstr>Family Tree</vt:lpstr>
      <vt:lpstr>PowerPoint Presentation</vt:lpstr>
      <vt:lpstr>Possible Wedding Guests and Layout</vt:lpstr>
      <vt:lpstr>Kitsap and the Castan family</vt:lpstr>
      <vt:lpstr>Family Tree</vt:lpstr>
      <vt:lpstr>Possible Career Choices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Overthinking: Faith Slocumb</dc:title>
  <dc:creator>Parris, Alexander B (US)</dc:creator>
  <cp:lastModifiedBy>Alexander Parris</cp:lastModifiedBy>
  <cp:revision>29</cp:revision>
  <dcterms:created xsi:type="dcterms:W3CDTF">2024-09-11T13:23:02Z</dcterms:created>
  <dcterms:modified xsi:type="dcterms:W3CDTF">2024-10-08T05:18:16Z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02bc7c3-f152-4da1-98bd-f7a1bebdf752_Enabled">
    <vt:lpwstr>true</vt:lpwstr>
  </property>
  <property fmtid="{D5CDD505-2E9C-101B-9397-08002B2CF9AE}" pid="3" name="MSIP_Label_502bc7c3-f152-4da1-98bd-f7a1bebdf752_SetDate">
    <vt:lpwstr>2024-09-11T15:14:22Z</vt:lpwstr>
  </property>
  <property fmtid="{D5CDD505-2E9C-101B-9397-08002B2CF9AE}" pid="4" name="MSIP_Label_502bc7c3-f152-4da1-98bd-f7a1bebdf752_Method">
    <vt:lpwstr>Privileged</vt:lpwstr>
  </property>
  <property fmtid="{D5CDD505-2E9C-101B-9397-08002B2CF9AE}" pid="5" name="MSIP_Label_502bc7c3-f152-4da1-98bd-f7a1bebdf752_Name">
    <vt:lpwstr>Unrestricted</vt:lpwstr>
  </property>
  <property fmtid="{D5CDD505-2E9C-101B-9397-08002B2CF9AE}" pid="6" name="MSIP_Label_502bc7c3-f152-4da1-98bd-f7a1bebdf752_SiteId">
    <vt:lpwstr>b18f006c-b0fc-467d-b23a-a35b5695b5dc</vt:lpwstr>
  </property>
  <property fmtid="{D5CDD505-2E9C-101B-9397-08002B2CF9AE}" pid="7" name="MSIP_Label_502bc7c3-f152-4da1-98bd-f7a1bebdf752_ActionId">
    <vt:lpwstr>63d1ec70-c087-4503-b6f0-5457843b2c89</vt:lpwstr>
  </property>
  <property fmtid="{D5CDD505-2E9C-101B-9397-08002B2CF9AE}" pid="8" name="MSIP_Label_502bc7c3-f152-4da1-98bd-f7a1bebdf752_ContentBits">
    <vt:lpwstr>0</vt:lpwstr>
  </property>
</Properties>
</file>